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56" r:id="rId3"/>
    <p:sldId id="267" r:id="rId4"/>
    <p:sldId id="342" r:id="rId5"/>
    <p:sldId id="320" r:id="rId6"/>
    <p:sldId id="345" r:id="rId7"/>
    <p:sldId id="343" r:id="rId8"/>
    <p:sldId id="330" r:id="rId9"/>
    <p:sldId id="339" r:id="rId10"/>
    <p:sldId id="340" r:id="rId11"/>
    <p:sldId id="344" r:id="rId12"/>
    <p:sldId id="347" r:id="rId13"/>
    <p:sldId id="265" r:id="rId14"/>
    <p:sldId id="336" r:id="rId15"/>
    <p:sldId id="337" r:id="rId16"/>
    <p:sldId id="338" r:id="rId17"/>
    <p:sldId id="346" r:id="rId18"/>
    <p:sldId id="341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873A9"/>
    <a:srgbClr val="008080"/>
    <a:srgbClr val="FF5050"/>
    <a:srgbClr val="990099"/>
    <a:srgbClr val="4A7EBB"/>
    <a:srgbClr val="644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5" autoAdjust="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7730B-0FAE-42F8-9517-33C8691E77A0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049B4-1478-4602-8DC8-284577BCD01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30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744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3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3384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260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365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354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101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1865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949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898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451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049B4-1478-4602-8DC8-284577BCD012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01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HelveticaNeueLT Pro 63 MdEx" panose="020B0707030502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73A9"/>
                </a:solidFill>
                <a:latin typeface="HelveticaNeueLT Pro 65 Md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HelveticaNeueLT Pro 63 MdEx" panose="020B070703050203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576" y="188640"/>
            <a:ext cx="895648" cy="8964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C22F9-53EB-49A8-95B8-CFD78D30EDBB}" type="datetimeFigureOut">
              <a:rPr lang="sv-SE" smtClean="0"/>
              <a:pPr/>
              <a:t>2018-09-19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927ED-978A-4978-BA9C-4162213A37EE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" y="0"/>
            <a:ext cx="86074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tLX2MbPy6k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/>
        </p:nvSpPr>
        <p:spPr>
          <a:xfrm>
            <a:off x="4583832" y="3128769"/>
            <a:ext cx="76081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solidFill>
                  <a:schemeClr val="tx2">
                    <a:lumMod val="75000"/>
                  </a:schemeClr>
                </a:solidFill>
                <a:latin typeface="HelveticaNeueLT Pro 63 MdEx" panose="020B0707030502030204" pitchFamily="34" charset="0"/>
              </a:rPr>
              <a:t>JETT PLASMA</a:t>
            </a:r>
          </a:p>
          <a:p>
            <a:pPr algn="ctr"/>
            <a:r>
              <a:rPr lang="sv-SE" sz="4000" dirty="0" smtClean="0">
                <a:solidFill>
                  <a:schemeClr val="tx2">
                    <a:lumMod val="75000"/>
                  </a:schemeClr>
                </a:solidFill>
                <a:latin typeface="HelveticaNeueLT Pro 63 MdEx" panose="020B0707030502030204" pitchFamily="34" charset="0"/>
              </a:rPr>
              <a:t>Silver </a:t>
            </a:r>
            <a:r>
              <a:rPr lang="sv-SE" sz="4000" dirty="0" err="1" smtClean="0">
                <a:solidFill>
                  <a:schemeClr val="tx2">
                    <a:lumMod val="75000"/>
                  </a:schemeClr>
                </a:solidFill>
                <a:latin typeface="HelveticaNeueLT Pro 63 MdEx" panose="020B0707030502030204" pitchFamily="34" charset="0"/>
              </a:rPr>
              <a:t>Tip</a:t>
            </a:r>
            <a:endParaRPr lang="sv-SE" sz="4000" dirty="0">
              <a:solidFill>
                <a:schemeClr val="tx2">
                  <a:lumMod val="75000"/>
                </a:schemeClr>
              </a:solidFill>
              <a:latin typeface="HelveticaNeueLT Pro 63 MdEx" panose="020B0707030502030204" pitchFamily="34" charset="0"/>
            </a:endParaRPr>
          </a:p>
          <a:p>
            <a:pPr algn="ctr"/>
            <a:endParaRPr lang="sv-SE" sz="2000" dirty="0">
              <a:solidFill>
                <a:schemeClr val="tx2">
                  <a:lumMod val="75000"/>
                </a:schemeClr>
              </a:solidFill>
              <a:latin typeface="HelveticaNeueLT Pro 63 MdEx" panose="020B0707030502030204" pitchFamily="34" charset="0"/>
            </a:endParaRPr>
          </a:p>
          <a:p>
            <a:pPr algn="ctr"/>
            <a:r>
              <a:rPr lang="sv-SE" sz="3600" dirty="0" smtClean="0">
                <a:solidFill>
                  <a:schemeClr val="tx2">
                    <a:lumMod val="75000"/>
                  </a:schemeClr>
                </a:solidFill>
                <a:latin typeface="HelveticaNeueLT Pro 45 Lt" pitchFamily="34" charset="0"/>
              </a:rPr>
              <a:t>Lift &amp; Tight</a:t>
            </a:r>
          </a:p>
          <a:p>
            <a:pPr algn="ctr"/>
            <a:endParaRPr lang="sv-SE" sz="2000" dirty="0" smtClean="0">
              <a:solidFill>
                <a:schemeClr val="tx2">
                  <a:lumMod val="75000"/>
                </a:schemeClr>
              </a:solidFill>
              <a:latin typeface="HelveticaNeueLT Pro 45 Lt" pitchFamily="34" charset="0"/>
            </a:endParaRPr>
          </a:p>
          <a:p>
            <a:pPr algn="ctr"/>
            <a:r>
              <a:rPr lang="sv-SE" sz="2000" dirty="0" smtClean="0">
                <a:solidFill>
                  <a:schemeClr val="tx2">
                    <a:lumMod val="75000"/>
                  </a:schemeClr>
                </a:solidFill>
                <a:latin typeface="HelveticaNeueLT Pro 45 Lt" pitchFamily="34" charset="0"/>
              </a:rPr>
              <a:t>Elizabeth Moberg</a:t>
            </a:r>
          </a:p>
          <a:p>
            <a:pPr algn="ctr"/>
            <a:r>
              <a:rPr lang="sv-SE" sz="2000" dirty="0" smtClean="0">
                <a:solidFill>
                  <a:schemeClr val="tx2">
                    <a:lumMod val="75000"/>
                  </a:schemeClr>
                </a:solidFill>
                <a:latin typeface="HelveticaNeueLT Pro 45 Lt" pitchFamily="34" charset="0"/>
              </a:rPr>
              <a:t>Derma </a:t>
            </a:r>
            <a:r>
              <a:rPr lang="sv-SE" sz="2000" dirty="0" err="1" smtClean="0">
                <a:solidFill>
                  <a:schemeClr val="tx2">
                    <a:lumMod val="75000"/>
                  </a:schemeClr>
                </a:solidFill>
                <a:latin typeface="HelveticaNeueLT Pro 45 Lt" pitchFamily="34" charset="0"/>
              </a:rPr>
              <a:t>ProMedical</a:t>
            </a:r>
            <a:endParaRPr lang="sv-SE" sz="2000" dirty="0">
              <a:solidFill>
                <a:schemeClr val="tx2">
                  <a:lumMod val="75000"/>
                </a:schemeClr>
              </a:solidFill>
              <a:latin typeface="HelveticaNeueLT Pro 45 Lt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60648"/>
            <a:ext cx="2435932" cy="243799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78"/>
            <a:ext cx="5077978" cy="67696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BEFORE &amp; AFTER</a:t>
            </a:r>
            <a:endParaRPr lang="sv-SE" sz="2700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22401" r="21840" b="30277"/>
          <a:stretch/>
        </p:blipFill>
        <p:spPr>
          <a:xfrm rot="16200000">
            <a:off x="8909863" y="3178763"/>
            <a:ext cx="5069223" cy="147992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64" y="1656184"/>
            <a:ext cx="4293096" cy="429309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700808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29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BEFORE &amp; AFTER</a:t>
            </a:r>
            <a:endParaRPr lang="sv-SE" sz="2700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22401" r="21840" b="30277"/>
          <a:stretch/>
        </p:blipFill>
        <p:spPr>
          <a:xfrm rot="16200000">
            <a:off x="8909863" y="3178763"/>
            <a:ext cx="5069223" cy="147992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28" y="1772816"/>
            <a:ext cx="4104456" cy="410445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772816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0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/>
        </p:nvSpPr>
        <p:spPr>
          <a:xfrm>
            <a:off x="4583832" y="3128769"/>
            <a:ext cx="76081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 smtClean="0">
                <a:solidFill>
                  <a:schemeClr val="tx2">
                    <a:lumMod val="75000"/>
                  </a:schemeClr>
                </a:solidFill>
                <a:latin typeface="HelveticaNeueLT Pro 65 Md" panose="020B0604020202020204" pitchFamily="34" charset="0"/>
              </a:rPr>
              <a:t>JETT PLASMA</a:t>
            </a:r>
          </a:p>
          <a:p>
            <a:pPr algn="ctr"/>
            <a:r>
              <a:rPr lang="sv-SE" sz="4000" dirty="0" smtClean="0">
                <a:solidFill>
                  <a:schemeClr val="tx2">
                    <a:lumMod val="75000"/>
                  </a:schemeClr>
                </a:solidFill>
                <a:latin typeface="HelveticaNeueLT Pro 65 Md" panose="020B0604020202020204" pitchFamily="34" charset="0"/>
              </a:rPr>
              <a:t>Silver </a:t>
            </a:r>
            <a:r>
              <a:rPr lang="sv-SE" sz="4000" dirty="0" err="1" smtClean="0">
                <a:solidFill>
                  <a:schemeClr val="tx2">
                    <a:lumMod val="75000"/>
                  </a:schemeClr>
                </a:solidFill>
                <a:latin typeface="HelveticaNeueLT Pro 65 Md" panose="020B0604020202020204" pitchFamily="34" charset="0"/>
              </a:rPr>
              <a:t>Tip</a:t>
            </a:r>
            <a:endParaRPr lang="sv-SE" sz="4000" dirty="0" smtClean="0">
              <a:solidFill>
                <a:schemeClr val="tx2">
                  <a:lumMod val="75000"/>
                </a:schemeClr>
              </a:solidFill>
              <a:latin typeface="HelveticaNeueLT Pro 65 Md" panose="020B0604020202020204" pitchFamily="34" charset="0"/>
            </a:endParaRPr>
          </a:p>
          <a:p>
            <a:pPr algn="ctr"/>
            <a:endParaRPr lang="sv-SE" sz="2000" dirty="0" smtClean="0">
              <a:solidFill>
                <a:schemeClr val="tx2">
                  <a:lumMod val="75000"/>
                </a:schemeClr>
              </a:solidFill>
              <a:latin typeface="HelveticaNeueLT Pro 63 MdEx" panose="020B0707030502030204" pitchFamily="34" charset="0"/>
            </a:endParaRPr>
          </a:p>
          <a:p>
            <a:pPr algn="ctr"/>
            <a:r>
              <a:rPr lang="sv-SE" sz="5000" dirty="0" smtClean="0">
                <a:solidFill>
                  <a:srgbClr val="CC0099"/>
                </a:solidFill>
                <a:latin typeface="HelveticaNeueLT Pro 63 MdEx" panose="020B0707030502030204" pitchFamily="34" charset="0"/>
              </a:rPr>
              <a:t>1 + 1 = 3</a:t>
            </a:r>
            <a:endParaRPr lang="sv-SE" sz="5000" dirty="0" smtClean="0">
              <a:solidFill>
                <a:srgbClr val="CC0099"/>
              </a:solidFill>
              <a:latin typeface="HelveticaNeueLT Pro 63 MdEx" panose="020B070703050203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60648"/>
            <a:ext cx="2435932" cy="2437993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78"/>
            <a:ext cx="5077978" cy="676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6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COMBINED TREATMENTS</a:t>
            </a:r>
            <a:br>
              <a:rPr lang="sv-SE" dirty="0" smtClean="0"/>
            </a:br>
            <a:r>
              <a:rPr lang="sv-SE" dirty="0" err="1" smtClean="0"/>
              <a:t>Chemical</a:t>
            </a:r>
            <a:r>
              <a:rPr lang="sv-SE" dirty="0" smtClean="0"/>
              <a:t> Peeling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9416" y="2276872"/>
            <a:ext cx="4536504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Benefits (catabolic action)</a:t>
            </a:r>
          </a:p>
          <a:p>
            <a:r>
              <a:rPr lang="en-US" dirty="0" smtClean="0"/>
              <a:t>Removes str. </a:t>
            </a:r>
            <a:r>
              <a:rPr lang="en-US" dirty="0" err="1" smtClean="0"/>
              <a:t>Corneum</a:t>
            </a:r>
            <a:r>
              <a:rPr lang="en-US" dirty="0" smtClean="0"/>
              <a:t>/dead cells</a:t>
            </a:r>
            <a:endParaRPr lang="en-US" dirty="0" smtClean="0"/>
          </a:p>
          <a:p>
            <a:r>
              <a:rPr lang="en-US" dirty="0" smtClean="0"/>
              <a:t>Softens/improving epidermal structure</a:t>
            </a:r>
          </a:p>
          <a:p>
            <a:r>
              <a:rPr lang="en-US" dirty="0" smtClean="0"/>
              <a:t>Softens hyper keratinization </a:t>
            </a:r>
            <a:endParaRPr lang="en-US" dirty="0" smtClean="0"/>
          </a:p>
          <a:p>
            <a:r>
              <a:rPr lang="en-US" dirty="0" smtClean="0"/>
              <a:t>Reduces minor imperfections</a:t>
            </a:r>
          </a:p>
          <a:p>
            <a:r>
              <a:rPr lang="en-US" dirty="0" smtClean="0"/>
              <a:t>Immediate smooth look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0"/>
          <a:stretch/>
        </p:blipFill>
        <p:spPr>
          <a:xfrm>
            <a:off x="9625191" y="2204864"/>
            <a:ext cx="2566809" cy="3810595"/>
          </a:xfrm>
          <a:prstGeom prst="rect">
            <a:avLst/>
          </a:prstGeom>
        </p:spPr>
      </p:pic>
      <p:sp>
        <p:nvSpPr>
          <p:cNvPr id="6" name="Platshållare för innehåll 2"/>
          <p:cNvSpPr txBox="1">
            <a:spLocks/>
          </p:cNvSpPr>
          <p:nvPr/>
        </p:nvSpPr>
        <p:spPr>
          <a:xfrm>
            <a:off x="5375920" y="2276872"/>
            <a:ext cx="4248472" cy="3196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Benefits (anabolic action)</a:t>
            </a:r>
          </a:p>
          <a:p>
            <a:r>
              <a:rPr lang="en-US" dirty="0" smtClean="0"/>
              <a:t>Stimulates </a:t>
            </a:r>
            <a:r>
              <a:rPr lang="en-US" dirty="0" smtClean="0"/>
              <a:t>epidermal and dermal functions</a:t>
            </a:r>
            <a:br>
              <a:rPr lang="en-US" dirty="0" smtClean="0"/>
            </a:br>
            <a:r>
              <a:rPr lang="en-US" sz="1600" dirty="0" smtClean="0"/>
              <a:t>- Increased cell turn over</a:t>
            </a:r>
            <a:br>
              <a:rPr lang="en-US" sz="1600" dirty="0" smtClean="0"/>
            </a:br>
            <a:r>
              <a:rPr lang="en-US" sz="1600" dirty="0" smtClean="0"/>
              <a:t>- Collagen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- Hyaluronic </a:t>
            </a:r>
            <a:r>
              <a:rPr lang="en-US" sz="1600" dirty="0" smtClean="0"/>
              <a:t>Acid, etc.</a:t>
            </a:r>
            <a:endParaRPr lang="en-US" sz="1600" dirty="0" smtClean="0"/>
          </a:p>
          <a:p>
            <a:r>
              <a:rPr lang="en-US" dirty="0" smtClean="0"/>
              <a:t>Reduces minor discolors</a:t>
            </a:r>
            <a:br>
              <a:rPr lang="en-US" dirty="0" smtClean="0"/>
            </a:br>
            <a:r>
              <a:rPr lang="en-US" sz="1600" dirty="0" smtClean="0"/>
              <a:t>- Hyper pigmentations</a:t>
            </a:r>
          </a:p>
          <a:p>
            <a:r>
              <a:rPr lang="en-US" dirty="0" smtClean="0"/>
              <a:t>Stimulates growth </a:t>
            </a:r>
            <a:r>
              <a:rPr lang="en-US" dirty="0" smtClean="0"/>
              <a:t>factors</a:t>
            </a:r>
            <a:br>
              <a:rPr lang="en-US" dirty="0" smtClean="0"/>
            </a:br>
            <a:r>
              <a:rPr lang="en-US" sz="1600" dirty="0" smtClean="0"/>
              <a:t>- EGF Epidermal growth factor</a:t>
            </a:r>
            <a:br>
              <a:rPr lang="en-US" sz="1600" dirty="0" smtClean="0"/>
            </a:br>
            <a:r>
              <a:rPr lang="en-US" sz="1600" dirty="0" smtClean="0"/>
              <a:t>- FGF Fibroblast growth factor</a:t>
            </a:r>
            <a:br>
              <a:rPr lang="en-US" sz="1600" dirty="0" smtClean="0"/>
            </a:br>
            <a:r>
              <a:rPr lang="en-US" sz="1600" dirty="0" smtClean="0"/>
              <a:t>- PDGF </a:t>
            </a:r>
            <a:r>
              <a:rPr lang="en-US" sz="1600" dirty="0" err="1" smtClean="0"/>
              <a:t>Platelate</a:t>
            </a:r>
            <a:r>
              <a:rPr lang="en-US" sz="1600" dirty="0" smtClean="0"/>
              <a:t> derived growth factor</a:t>
            </a:r>
            <a:br>
              <a:rPr lang="en-US" sz="1600" dirty="0" smtClean="0"/>
            </a:br>
            <a:r>
              <a:rPr lang="en-US" sz="1600" dirty="0" smtClean="0"/>
              <a:t>- KGF </a:t>
            </a:r>
            <a:r>
              <a:rPr lang="en-US" sz="1600" dirty="0" err="1" smtClean="0"/>
              <a:t>Keratinocyt</a:t>
            </a:r>
            <a:r>
              <a:rPr lang="en-US" sz="1600" dirty="0" smtClean="0"/>
              <a:t> growth factor</a:t>
            </a:r>
            <a:endParaRPr lang="en-US" sz="16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839416" y="6148392"/>
            <a:ext cx="820891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cap="all" dirty="0" smtClean="0">
                <a:solidFill>
                  <a:schemeClr val="bg1"/>
                </a:solidFill>
                <a:latin typeface="HelveticaNeueLT Pro 65 Md" panose="020B0604020202020204" pitchFamily="34" charset="0"/>
              </a:rPr>
              <a:t>Promotes collagen stimulation for improved firming action</a:t>
            </a:r>
            <a:endParaRPr lang="en-US" cap="all" dirty="0">
              <a:solidFill>
                <a:schemeClr val="bg1"/>
              </a:solidFill>
              <a:latin typeface="HelveticaNeueLT Pro 65 Md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COMBINED TREATMENTS</a:t>
            </a:r>
            <a:br>
              <a:rPr lang="sv-SE" dirty="0" smtClean="0"/>
            </a:br>
            <a:r>
              <a:rPr lang="sv-SE" dirty="0" err="1" smtClean="0"/>
              <a:t>Chemical</a:t>
            </a:r>
            <a:r>
              <a:rPr lang="sv-SE" dirty="0" smtClean="0"/>
              <a:t> Peeling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0"/>
          <a:stretch/>
        </p:blipFill>
        <p:spPr>
          <a:xfrm>
            <a:off x="9625191" y="2204864"/>
            <a:ext cx="2566809" cy="3810595"/>
          </a:xfrm>
          <a:prstGeom prst="rect">
            <a:avLst/>
          </a:prstGeom>
        </p:spPr>
      </p:pic>
      <p:sp>
        <p:nvSpPr>
          <p:cNvPr id="8" name="Platshållare för innehåll 2"/>
          <p:cNvSpPr txBox="1">
            <a:spLocks/>
          </p:cNvSpPr>
          <p:nvPr/>
        </p:nvSpPr>
        <p:spPr>
          <a:xfrm>
            <a:off x="839416" y="2276872"/>
            <a:ext cx="878497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Recommended substances</a:t>
            </a:r>
          </a:p>
          <a:p>
            <a:r>
              <a:rPr lang="en-US" dirty="0" smtClean="0"/>
              <a:t>Glycolic Acid		Improved collagen, Hydration</a:t>
            </a:r>
          </a:p>
          <a:p>
            <a:r>
              <a:rPr lang="en-US" dirty="0" err="1" smtClean="0"/>
              <a:t>Mandelic</a:t>
            </a:r>
            <a:r>
              <a:rPr lang="en-US" dirty="0" smtClean="0"/>
              <a:t> Acid	Improved collagen, Hydration, Anti-inflammatory</a:t>
            </a:r>
            <a:endParaRPr lang="en-US" dirty="0"/>
          </a:p>
          <a:p>
            <a:r>
              <a:rPr lang="en-US" dirty="0" err="1" smtClean="0"/>
              <a:t>Jessner’s</a:t>
            </a:r>
            <a:r>
              <a:rPr lang="en-US" dirty="0" smtClean="0"/>
              <a:t> Peel	Hyper pigmentations, Rejuvenating action (1-6)</a:t>
            </a:r>
          </a:p>
          <a:p>
            <a:r>
              <a:rPr lang="en-US" dirty="0" smtClean="0"/>
              <a:t>Pyruvic Acid		Superficial hyper pigmentations, Oily skin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Protocols</a:t>
            </a:r>
            <a:endParaRPr lang="en-US" dirty="0">
              <a:solidFill>
                <a:srgbClr val="3873A9"/>
              </a:solidFill>
              <a:latin typeface="HelveticaNeueLT Pro 65 Md" panose="020B0604020202020204" pitchFamily="34" charset="0"/>
            </a:endParaRPr>
          </a:p>
          <a:p>
            <a:r>
              <a:rPr lang="en-US" dirty="0" smtClean="0"/>
              <a:t>Perform JETT Plasma Silver Tip </a:t>
            </a:r>
            <a:r>
              <a:rPr lang="en-US" dirty="0" smtClean="0"/>
              <a:t>(pre) post </a:t>
            </a:r>
            <a:r>
              <a:rPr lang="en-US" dirty="0" smtClean="0"/>
              <a:t>Chemical Peels</a:t>
            </a:r>
          </a:p>
          <a:p>
            <a:r>
              <a:rPr lang="en-US" dirty="0"/>
              <a:t>Single application or repeated due to need (</a:t>
            </a:r>
            <a:r>
              <a:rPr lang="en-US" dirty="0" smtClean="0"/>
              <a:t>4-6 weekly sessions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762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COMBINED TREATMENTS</a:t>
            </a:r>
            <a:br>
              <a:rPr lang="sv-SE" dirty="0" smtClean="0"/>
            </a:br>
            <a:r>
              <a:rPr lang="sv-SE" dirty="0" smtClean="0"/>
              <a:t>PRX-T33 </a:t>
            </a:r>
            <a:r>
              <a:rPr lang="sv-SE" sz="2400" dirty="0" smtClean="0"/>
              <a:t>(No-</a:t>
            </a:r>
            <a:r>
              <a:rPr lang="sv-SE" sz="2400" dirty="0" err="1" smtClean="0"/>
              <a:t>needle</a:t>
            </a:r>
            <a:r>
              <a:rPr lang="sv-SE" sz="2400" dirty="0" smtClean="0"/>
              <a:t> </a:t>
            </a:r>
            <a:r>
              <a:rPr lang="sv-SE" sz="2400" dirty="0" err="1" smtClean="0"/>
              <a:t>biorevitalization</a:t>
            </a:r>
            <a:r>
              <a:rPr lang="sv-SE" sz="2400" dirty="0" smtClean="0"/>
              <a:t>)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9416" y="2204864"/>
            <a:ext cx="7488832" cy="1972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Benefits</a:t>
            </a:r>
            <a:endParaRPr lang="en-US" dirty="0" smtClean="0"/>
          </a:p>
          <a:p>
            <a:r>
              <a:rPr lang="en-US" dirty="0" smtClean="0"/>
              <a:t>Immediate improved firmness and “plumping” effect</a:t>
            </a:r>
            <a:endParaRPr lang="en-US" dirty="0"/>
          </a:p>
          <a:p>
            <a:r>
              <a:rPr lang="en-US" dirty="0" smtClean="0"/>
              <a:t>Deep hydration</a:t>
            </a:r>
          </a:p>
          <a:p>
            <a:r>
              <a:rPr lang="en-US" dirty="0" smtClean="0"/>
              <a:t>Collagen stimulation</a:t>
            </a:r>
          </a:p>
          <a:p>
            <a:r>
              <a:rPr lang="en-US" dirty="0" smtClean="0"/>
              <a:t>Stimulates cell </a:t>
            </a:r>
            <a:r>
              <a:rPr lang="en-US" dirty="0" smtClean="0"/>
              <a:t>turn over and renewal</a:t>
            </a:r>
          </a:p>
          <a:p>
            <a:r>
              <a:rPr lang="en-US" dirty="0" smtClean="0"/>
              <a:t>Stimulates growth factors</a:t>
            </a:r>
            <a:endParaRPr lang="en-US" dirty="0" smtClean="0"/>
          </a:p>
        </p:txBody>
      </p:sp>
      <p:sp>
        <p:nvSpPr>
          <p:cNvPr id="10" name="Platshållare för innehåll 2"/>
          <p:cNvSpPr txBox="1">
            <a:spLocks/>
          </p:cNvSpPr>
          <p:nvPr/>
        </p:nvSpPr>
        <p:spPr>
          <a:xfrm>
            <a:off x="839416" y="4636985"/>
            <a:ext cx="8784976" cy="1600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Protocols</a:t>
            </a:r>
            <a:endParaRPr lang="en-US" dirty="0">
              <a:solidFill>
                <a:srgbClr val="3873A9"/>
              </a:solidFill>
              <a:latin typeface="HelveticaNeueLT Pro 65 Md" panose="020B0604020202020204" pitchFamily="34" charset="0"/>
            </a:endParaRPr>
          </a:p>
          <a:p>
            <a:r>
              <a:rPr lang="en-US" dirty="0" smtClean="0"/>
              <a:t>Perform JETT </a:t>
            </a:r>
            <a:r>
              <a:rPr lang="en-US" dirty="0" smtClean="0"/>
              <a:t>Plasma Silver </a:t>
            </a:r>
            <a:r>
              <a:rPr lang="en-US" dirty="0" smtClean="0"/>
              <a:t>pre </a:t>
            </a:r>
            <a:r>
              <a:rPr lang="en-US" dirty="0" smtClean="0"/>
              <a:t>PRX-T33 (Gold Tip post PRX-T33)</a:t>
            </a:r>
            <a:endParaRPr lang="en-US" dirty="0" smtClean="0"/>
          </a:p>
          <a:p>
            <a:r>
              <a:rPr lang="en-US" dirty="0" smtClean="0"/>
              <a:t>Single application or repeated due to need (</a:t>
            </a:r>
            <a:r>
              <a:rPr lang="en-US" dirty="0" smtClean="0"/>
              <a:t>4-5 weekly </a:t>
            </a:r>
            <a:r>
              <a:rPr lang="en-US" dirty="0" smtClean="0"/>
              <a:t>sessions)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2856057"/>
            <a:ext cx="4154451" cy="215711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39415" y="5964556"/>
            <a:ext cx="1106721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cap="all" dirty="0" smtClean="0">
                <a:solidFill>
                  <a:schemeClr val="bg1"/>
                </a:solidFill>
                <a:latin typeface="HelveticaNeueLT Pro 65 Md" panose="020B0604020202020204" pitchFamily="34" charset="0"/>
              </a:rPr>
              <a:t>NOTE! – only post silvertip, important to maintain correct </a:t>
            </a:r>
            <a:r>
              <a:rPr lang="en-US" cap="all" dirty="0" err="1" smtClean="0">
                <a:solidFill>
                  <a:schemeClr val="bg1"/>
                </a:solidFill>
                <a:latin typeface="HelveticaNeueLT Pro 65 Md" panose="020B0604020202020204" pitchFamily="34" charset="0"/>
              </a:rPr>
              <a:t>ph</a:t>
            </a:r>
            <a:r>
              <a:rPr lang="en-US" cap="all" dirty="0" smtClean="0">
                <a:solidFill>
                  <a:schemeClr val="bg1"/>
                </a:solidFill>
                <a:latin typeface="HelveticaNeueLT Pro 65 Md" panose="020B0604020202020204" pitchFamily="34" charset="0"/>
              </a:rPr>
              <a:t>-value after prx-t33 </a:t>
            </a:r>
            <a:endParaRPr lang="en-US" cap="all" dirty="0">
              <a:solidFill>
                <a:schemeClr val="bg1"/>
              </a:solidFill>
              <a:latin typeface="HelveticaNeueLT Pro 65 M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1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9"/>
          <a:stretch/>
        </p:blipFill>
        <p:spPr>
          <a:xfrm flipH="1">
            <a:off x="8003301" y="1628800"/>
            <a:ext cx="4188699" cy="392141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COMBINED TREATMENTS</a:t>
            </a:r>
            <a:br>
              <a:rPr lang="sv-SE" dirty="0" smtClean="0"/>
            </a:br>
            <a:r>
              <a:rPr lang="sv-SE" dirty="0" err="1" smtClean="0"/>
              <a:t>Microneedling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9416" y="2276872"/>
            <a:ext cx="7488832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Benefits</a:t>
            </a:r>
            <a:endParaRPr lang="en-US" dirty="0" smtClean="0"/>
          </a:p>
          <a:p>
            <a:r>
              <a:rPr lang="en-US" dirty="0" smtClean="0"/>
              <a:t>Neo-</a:t>
            </a:r>
            <a:r>
              <a:rPr lang="en-US" dirty="0" err="1" smtClean="0"/>
              <a:t>collagenesis</a:t>
            </a:r>
            <a:r>
              <a:rPr lang="en-US" dirty="0" smtClean="0"/>
              <a:t> for improved collagen stimulation</a:t>
            </a:r>
            <a:br>
              <a:rPr lang="en-US" dirty="0" smtClean="0"/>
            </a:br>
            <a:r>
              <a:rPr lang="en-US" dirty="0" smtClean="0"/>
              <a:t>- Complementary </a:t>
            </a:r>
            <a:r>
              <a:rPr lang="en-US" dirty="0"/>
              <a:t>deep firming </a:t>
            </a:r>
            <a:r>
              <a:rPr lang="en-US" dirty="0" smtClean="0"/>
              <a:t>action for wrinkle reduction</a:t>
            </a:r>
            <a:endParaRPr lang="en-US" dirty="0"/>
          </a:p>
          <a:p>
            <a:r>
              <a:rPr lang="en-US" dirty="0" smtClean="0"/>
              <a:t>Neo-</a:t>
            </a:r>
            <a:r>
              <a:rPr lang="en-US" dirty="0" err="1" smtClean="0"/>
              <a:t>angionesis</a:t>
            </a:r>
            <a:r>
              <a:rPr lang="en-US" dirty="0" smtClean="0"/>
              <a:t> for improved vascular sun damages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Normalizing </a:t>
            </a:r>
            <a:r>
              <a:rPr lang="en-US" dirty="0"/>
              <a:t>properties of vascular </a:t>
            </a:r>
            <a:r>
              <a:rPr lang="en-US" dirty="0" smtClean="0"/>
              <a:t>structure</a:t>
            </a:r>
          </a:p>
          <a:p>
            <a:r>
              <a:rPr lang="en-US" dirty="0" smtClean="0"/>
              <a:t>Improves uneven skin tones</a:t>
            </a:r>
          </a:p>
          <a:p>
            <a:endParaRPr lang="en-US" dirty="0" smtClean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2890">
            <a:off x="9126754" y="2185778"/>
            <a:ext cx="3013919" cy="79877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3" y="4959052"/>
            <a:ext cx="2857500" cy="1638300"/>
          </a:xfrm>
          <a:prstGeom prst="rect">
            <a:avLst/>
          </a:prstGeom>
        </p:spPr>
      </p:pic>
      <p:sp>
        <p:nvSpPr>
          <p:cNvPr id="10" name="Platshållare för innehåll 2"/>
          <p:cNvSpPr txBox="1">
            <a:spLocks/>
          </p:cNvSpPr>
          <p:nvPr/>
        </p:nvSpPr>
        <p:spPr>
          <a:xfrm>
            <a:off x="839416" y="4809120"/>
            <a:ext cx="8784976" cy="1600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Protocols</a:t>
            </a:r>
            <a:endParaRPr lang="en-US" dirty="0">
              <a:solidFill>
                <a:srgbClr val="3873A9"/>
              </a:solidFill>
              <a:latin typeface="HelveticaNeueLT Pro 65 Md" panose="020B0604020202020204" pitchFamily="34" charset="0"/>
            </a:endParaRPr>
          </a:p>
          <a:p>
            <a:r>
              <a:rPr lang="en-US" dirty="0" smtClean="0"/>
              <a:t>Perform </a:t>
            </a:r>
            <a:r>
              <a:rPr lang="en-US" dirty="0" smtClean="0"/>
              <a:t>JETT Plasma Silver Post </a:t>
            </a:r>
            <a:r>
              <a:rPr lang="en-US" dirty="0" err="1" smtClean="0"/>
              <a:t>Microneedling</a:t>
            </a:r>
            <a:endParaRPr lang="en-US" dirty="0" smtClean="0"/>
          </a:p>
          <a:p>
            <a:r>
              <a:rPr lang="en-US" dirty="0"/>
              <a:t>Single application or repeated due to need </a:t>
            </a:r>
            <a:r>
              <a:rPr lang="en-US" dirty="0" smtClean="0"/>
              <a:t>(</a:t>
            </a:r>
            <a:r>
              <a:rPr lang="en-US" dirty="0"/>
              <a:t>3</a:t>
            </a:r>
            <a:r>
              <a:rPr lang="en-US" dirty="0" smtClean="0"/>
              <a:t> sessions every 4 weeks)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26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QUESTIONS?</a:t>
            </a:r>
            <a:endParaRPr lang="sv-SE" sz="2700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22401" r="21840" b="30277"/>
          <a:stretch/>
        </p:blipFill>
        <p:spPr>
          <a:xfrm rot="16200000">
            <a:off x="8909863" y="3178763"/>
            <a:ext cx="5069223" cy="147992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79" y="1831319"/>
            <a:ext cx="9289032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8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260648"/>
            <a:ext cx="2435932" cy="243799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9" r="18235"/>
          <a:stretch/>
        </p:blipFill>
        <p:spPr>
          <a:xfrm>
            <a:off x="1095719" y="695969"/>
            <a:ext cx="3442922" cy="499289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4538641" y="3212976"/>
            <a:ext cx="7653360" cy="120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75000"/>
                  </a:schemeClr>
                </a:solidFill>
                <a:latin typeface="HelveticaNeueLT Pro 63 MdEx" panose="020B0707030502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 for </a:t>
            </a:r>
            <a:br>
              <a:rPr lang="en-US" dirty="0" smtClean="0"/>
            </a:br>
            <a:r>
              <a:rPr lang="en-US" dirty="0" smtClean="0"/>
              <a:t>your attention!</a:t>
            </a:r>
            <a:endParaRPr lang="en-US" dirty="0"/>
          </a:p>
        </p:txBody>
      </p:sp>
      <p:pic>
        <p:nvPicPr>
          <p:cNvPr id="8" name="Bildobjekt 20" descr="Dermaloga-utan-bakgrund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725144"/>
            <a:ext cx="3527404" cy="7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ubrik 1"/>
          <p:cNvSpPr txBox="1">
            <a:spLocks/>
          </p:cNvSpPr>
          <p:nvPr/>
        </p:nvSpPr>
        <p:spPr>
          <a:xfrm>
            <a:off x="8787113" y="5314591"/>
            <a:ext cx="1413343" cy="41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75000"/>
                  </a:schemeClr>
                </a:solidFill>
                <a:latin typeface="HelveticaNeueLT Pro 63 MdEx" panose="020B0707030502030204" pitchFamily="34" charset="0"/>
                <a:ea typeface="+mj-ea"/>
                <a:cs typeface="+mj-cs"/>
              </a:defRPr>
            </a:lvl1pPr>
          </a:lstStyle>
          <a:p>
            <a:r>
              <a:rPr lang="sv-SE" sz="2000" dirty="0" smtClean="0"/>
              <a:t>Sweden</a:t>
            </a:r>
            <a:endParaRPr lang="sv-SE" sz="2000" dirty="0"/>
          </a:p>
        </p:txBody>
      </p:sp>
      <p:sp>
        <p:nvSpPr>
          <p:cNvPr id="10" name="Rubrik 1"/>
          <p:cNvSpPr txBox="1">
            <a:spLocks/>
          </p:cNvSpPr>
          <p:nvPr/>
        </p:nvSpPr>
        <p:spPr>
          <a:xfrm>
            <a:off x="1095719" y="5818647"/>
            <a:ext cx="3442922" cy="418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>
                    <a:lumMod val="75000"/>
                  </a:schemeClr>
                </a:solidFill>
                <a:latin typeface="HelveticaNeueLT Pro 63 MdEx" panose="020B0707030502030204" pitchFamily="34" charset="0"/>
                <a:ea typeface="+mj-ea"/>
                <a:cs typeface="+mj-cs"/>
              </a:defRPr>
            </a:lvl1pPr>
          </a:lstStyle>
          <a:p>
            <a:r>
              <a:rPr lang="sv-S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</a:rPr>
              <a:t>Elizabeth Moberg</a:t>
            </a:r>
            <a:br>
              <a:rPr lang="sv-S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</a:rPr>
            </a:br>
            <a:r>
              <a:rPr lang="sv-SE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</a:rPr>
              <a:t>CEO Derma </a:t>
            </a:r>
            <a:r>
              <a:rPr lang="sv-SE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</a:rPr>
              <a:t>ProMedical</a:t>
            </a:r>
            <a:endParaRPr lang="sv-SE" sz="1400" dirty="0">
              <a:solidFill>
                <a:schemeClr val="tx1">
                  <a:lumMod val="65000"/>
                  <a:lumOff val="35000"/>
                </a:schemeClr>
              </a:solidFill>
              <a:latin typeface="HelveticaNeueLT Pro 45 Lt" panose="020B0403020202020204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6528048" y="581864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>
                <a:solidFill>
                  <a:srgbClr val="008080"/>
                </a:solidFill>
                <a:latin typeface="HelveticaNeueLT Pro 65 Md" panose="020B0604020202020204" pitchFamily="34" charset="0"/>
              </a:rPr>
              <a:t>www.dermapromedical.se</a:t>
            </a:r>
            <a:endParaRPr lang="sv-SE" dirty="0">
              <a:solidFill>
                <a:srgbClr val="008080"/>
              </a:solidFill>
              <a:latin typeface="HelveticaNeueLT Pro 65 M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2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r="21840" b="30277"/>
          <a:stretch/>
        </p:blipFill>
        <p:spPr>
          <a:xfrm>
            <a:off x="2712740" y="3951867"/>
            <a:ext cx="6768753" cy="291147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40" y="548680"/>
            <a:ext cx="6766520" cy="451063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09800" y="354383"/>
            <a:ext cx="7772400" cy="1874639"/>
          </a:xfrm>
        </p:spPr>
        <p:txBody>
          <a:bodyPr>
            <a:normAutofit/>
          </a:bodyPr>
          <a:lstStyle/>
          <a:p>
            <a:r>
              <a:rPr lang="en-US" dirty="0" smtClean="0"/>
              <a:t>SILVER TIP</a:t>
            </a:r>
            <a:br>
              <a:rPr lang="en-US" dirty="0" smtClean="0"/>
            </a:br>
            <a:r>
              <a:rPr lang="en-US" sz="3200" dirty="0" err="1" smtClean="0"/>
              <a:t>Plasmic</a:t>
            </a:r>
            <a:r>
              <a:rPr lang="en-US" sz="3200" dirty="0" smtClean="0"/>
              <a:t> flow &amp; Electrophorese</a:t>
            </a:r>
            <a:endParaRPr lang="en-US" sz="32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75520" y="3836640"/>
            <a:ext cx="8640960" cy="1752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NON-ABLATIVE</a:t>
            </a:r>
            <a:br>
              <a:rPr lang="en-US" sz="2600" dirty="0" smtClean="0"/>
            </a:br>
            <a:r>
              <a:rPr lang="en-US" sz="2600" dirty="0" smtClean="0"/>
              <a:t>Stimulate • Prevent • Counteract • Maintain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23" y="1656184"/>
            <a:ext cx="4163377" cy="422108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JETT PLASMA SILVER </a:t>
            </a:r>
            <a:r>
              <a:rPr lang="sv-SE" dirty="0"/>
              <a:t>TIP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83840" y="1656184"/>
            <a:ext cx="74444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cap="all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Skin </a:t>
            </a:r>
            <a:r>
              <a:rPr lang="en-US" u="sng" cap="all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Rejuvenation</a:t>
            </a:r>
          </a:p>
          <a:p>
            <a:r>
              <a:rPr lang="en-US" dirty="0" smtClean="0"/>
              <a:t>Corrective treatment</a:t>
            </a:r>
          </a:p>
          <a:p>
            <a:r>
              <a:rPr lang="en-US" dirty="0" smtClean="0"/>
              <a:t>Aging is a fact</a:t>
            </a:r>
          </a:p>
          <a:p>
            <a:r>
              <a:rPr lang="en-US" dirty="0" smtClean="0"/>
              <a:t>A wish of eliminating unwanted age signs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Targeting: </a:t>
            </a:r>
            <a:r>
              <a:rPr lang="en-US" dirty="0" smtClean="0"/>
              <a:t>When aging is visible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cap="all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Skin </a:t>
            </a:r>
            <a:r>
              <a:rPr lang="en-US" u="sng" cap="all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Revitalization</a:t>
            </a:r>
          </a:p>
          <a:p>
            <a:r>
              <a:rPr lang="en-US" dirty="0" smtClean="0"/>
              <a:t>Stimulating treatment </a:t>
            </a:r>
          </a:p>
          <a:p>
            <a:r>
              <a:rPr lang="en-US" dirty="0" smtClean="0"/>
              <a:t>Maintaining and </a:t>
            </a:r>
            <a:r>
              <a:rPr lang="en-US" dirty="0"/>
              <a:t>preventing effects reducing age </a:t>
            </a:r>
            <a:r>
              <a:rPr lang="en-US" dirty="0" smtClean="0"/>
              <a:t>signs</a:t>
            </a:r>
          </a:p>
          <a:p>
            <a:r>
              <a:rPr lang="en-US" dirty="0" smtClean="0"/>
              <a:t>Aging is not a fact</a:t>
            </a:r>
          </a:p>
          <a:p>
            <a:r>
              <a:rPr lang="en-US" dirty="0"/>
              <a:t>A wish </a:t>
            </a:r>
            <a:r>
              <a:rPr lang="en-US" dirty="0" smtClean="0"/>
              <a:t>of maintaining skin condition and counteract skin aging</a:t>
            </a:r>
          </a:p>
          <a:p>
            <a:pPr marL="0" indent="0">
              <a:buNone/>
            </a:pPr>
            <a:r>
              <a:rPr lang="en-US" dirty="0">
                <a:solidFill>
                  <a:srgbClr val="3873A9"/>
                </a:solidFill>
                <a:latin typeface="HelveticaNeueLT Pro 65 Md" panose="020B0604020202020204" pitchFamily="34" charset="0"/>
              </a:rPr>
              <a:t>Targeting: </a:t>
            </a:r>
            <a:r>
              <a:rPr lang="en-US" dirty="0"/>
              <a:t>When aging is </a:t>
            </a:r>
            <a:r>
              <a:rPr lang="en-US" dirty="0" smtClean="0"/>
              <a:t>yet not visible and maintain treatment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23" y="1656184"/>
            <a:ext cx="4163377" cy="422108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JETT PLASMA SILVER TIP</a:t>
            </a:r>
            <a:br>
              <a:rPr lang="sv-SE" dirty="0" smtClean="0"/>
            </a:br>
            <a:r>
              <a:rPr lang="sv-SE" dirty="0" err="1" smtClean="0"/>
              <a:t>Benefits</a:t>
            </a:r>
            <a:r>
              <a:rPr lang="sv-SE" dirty="0" smtClean="0"/>
              <a:t> &amp; </a:t>
            </a:r>
            <a:r>
              <a:rPr lang="sv-SE" dirty="0" err="1" smtClean="0"/>
              <a:t>Values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83840" y="2133154"/>
            <a:ext cx="5054352" cy="3744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Benefits</a:t>
            </a:r>
          </a:p>
          <a:p>
            <a:r>
              <a:rPr lang="en-US" dirty="0" smtClean="0"/>
              <a:t>Increased micro circulation</a:t>
            </a:r>
            <a:br>
              <a:rPr lang="en-US" dirty="0" smtClean="0"/>
            </a:br>
            <a:r>
              <a:rPr lang="en-US" sz="1600" dirty="0" smtClean="0"/>
              <a:t>- Improved nourishment and oxygenation</a:t>
            </a:r>
          </a:p>
          <a:p>
            <a:r>
              <a:rPr lang="en-US" dirty="0" smtClean="0"/>
              <a:t>Depolarize the cell membrane potential</a:t>
            </a:r>
            <a:br>
              <a:rPr lang="en-US" dirty="0" smtClean="0"/>
            </a:br>
            <a:r>
              <a:rPr lang="en-US" sz="1600" dirty="0" smtClean="0"/>
              <a:t>- Rebalancing the potassium &amp; sodium cations</a:t>
            </a:r>
          </a:p>
          <a:p>
            <a:r>
              <a:rPr lang="en-US" dirty="0" smtClean="0"/>
              <a:t>Cosmetic impacts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Electrophorese</a:t>
            </a:r>
          </a:p>
          <a:p>
            <a:r>
              <a:rPr lang="en-US" dirty="0"/>
              <a:t>Added value through increased penetration of active skin care</a:t>
            </a: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6528048" y="3732526"/>
            <a:ext cx="2318048" cy="3889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5 Lt" panose="020B04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dirty="0">
                <a:solidFill>
                  <a:srgbClr val="3873A9"/>
                </a:solidFill>
                <a:latin typeface="HelveticaNeueLT Pro 65 Md" panose="020B0604020202020204" pitchFamily="34" charset="0"/>
              </a:rPr>
              <a:t>LIFT &amp; TIGHT</a:t>
            </a:r>
            <a:endParaRPr lang="en-US" dirty="0"/>
          </a:p>
        </p:txBody>
      </p:sp>
      <p:sp>
        <p:nvSpPr>
          <p:cNvPr id="7" name="Höger klammerparentes 6"/>
          <p:cNvSpPr/>
          <p:nvPr/>
        </p:nvSpPr>
        <p:spPr>
          <a:xfrm>
            <a:off x="5447928" y="2060848"/>
            <a:ext cx="992466" cy="367211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075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23" y="1656184"/>
            <a:ext cx="4163377" cy="422108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54162"/>
          </a:xfrm>
        </p:spPr>
        <p:txBody>
          <a:bodyPr>
            <a:normAutofit/>
          </a:bodyPr>
          <a:lstStyle/>
          <a:p>
            <a:r>
              <a:rPr lang="sv-SE" dirty="0" smtClean="0"/>
              <a:t>SILVER TIP – ”MY WAY”…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9416" y="1656184"/>
            <a:ext cx="662473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Why I like </a:t>
            </a: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to recommend </a:t>
            </a: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JETT Plasma Silver </a:t>
            </a:r>
          </a:p>
          <a:p>
            <a:r>
              <a:rPr lang="en-US" dirty="0" smtClean="0"/>
              <a:t>Fast and nice way for skin improvements</a:t>
            </a:r>
          </a:p>
          <a:p>
            <a:r>
              <a:rPr lang="en-US" dirty="0" smtClean="0"/>
              <a:t>Highly tolerated on all skin types</a:t>
            </a:r>
          </a:p>
          <a:p>
            <a:r>
              <a:rPr lang="en-US" dirty="0" smtClean="0"/>
              <a:t>All-year-around treatment</a:t>
            </a:r>
          </a:p>
          <a:p>
            <a:r>
              <a:rPr lang="en-US" dirty="0" smtClean="0"/>
              <a:t>Now down-time</a:t>
            </a:r>
          </a:p>
          <a:p>
            <a:r>
              <a:rPr lang="en-US" dirty="0" smtClean="0"/>
              <a:t>Immediate and long-term </a:t>
            </a:r>
            <a:r>
              <a:rPr lang="en-US" dirty="0" smtClean="0"/>
              <a:t>results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3873A9"/>
              </a:solidFill>
              <a:latin typeface="HelveticaNeueLT Pro 65 Md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1+1=3 </a:t>
            </a:r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/>
            </a:r>
            <a:b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</a:br>
            <a:r>
              <a:rPr lang="en-US" dirty="0" smtClean="0">
                <a:solidFill>
                  <a:srgbClr val="3873A9"/>
                </a:solidFill>
              </a:rPr>
              <a:t>Together better than stand-alone</a:t>
            </a:r>
          </a:p>
          <a:p>
            <a:r>
              <a:rPr lang="en-US" dirty="0" smtClean="0"/>
              <a:t>Can be combined with other treatments for increased “co-operating” results</a:t>
            </a:r>
            <a:br>
              <a:rPr lang="en-US" dirty="0" smtClean="0"/>
            </a:br>
            <a:r>
              <a:rPr lang="en-US" sz="1800" dirty="0" smtClean="0"/>
              <a:t>- Chemical Peels, </a:t>
            </a:r>
            <a:r>
              <a:rPr lang="en-US" sz="1800" dirty="0" err="1" smtClean="0"/>
              <a:t>Microneedling</a:t>
            </a:r>
            <a:r>
              <a:rPr lang="en-US" sz="1800" dirty="0" smtClean="0"/>
              <a:t>, PRX-T33, </a:t>
            </a:r>
            <a:r>
              <a:rPr lang="en-US" sz="1800" dirty="0" smtClean="0"/>
              <a:t>LED-lights, etc.</a:t>
            </a:r>
            <a:endParaRPr lang="en-US" sz="1800" dirty="0" smtClean="0"/>
          </a:p>
          <a:p>
            <a:r>
              <a:rPr lang="en-US" dirty="0" smtClean="0"/>
              <a:t>Add-on value to classical </a:t>
            </a:r>
            <a:r>
              <a:rPr lang="en-US" dirty="0" smtClean="0"/>
              <a:t>facials, etc.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- Increased and long-term results</a:t>
            </a:r>
          </a:p>
        </p:txBody>
      </p:sp>
    </p:spTree>
    <p:extLst>
      <p:ext uri="{BB962C8B-B14F-4D97-AF65-F5344CB8AC3E}">
        <p14:creationId xmlns:p14="http://schemas.microsoft.com/office/powerpoint/2010/main" val="266456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623" y="1656184"/>
            <a:ext cx="4163377" cy="422108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54162"/>
          </a:xfrm>
        </p:spPr>
        <p:txBody>
          <a:bodyPr>
            <a:normAutofit/>
          </a:bodyPr>
          <a:lstStyle/>
          <a:p>
            <a:r>
              <a:rPr lang="sv-SE" dirty="0" smtClean="0"/>
              <a:t>SILVER TIP – ”MY WAY”…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9416" y="1656184"/>
            <a:ext cx="8064896" cy="49685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Lift &amp; Tight - Special areas</a:t>
            </a:r>
            <a:r>
              <a:rPr lang="en-US" dirty="0" smtClean="0">
                <a:latin typeface="HelveticaNeueLT Pro 65 Md" panose="020B0604020202020204" pitchFamily="34" charset="0"/>
              </a:rPr>
              <a:t/>
            </a:r>
            <a:br>
              <a:rPr lang="en-US" dirty="0" smtClean="0">
                <a:latin typeface="HelveticaNeueLT Pro 65 Md" panose="020B0604020202020204" pitchFamily="34" charset="0"/>
              </a:rPr>
            </a:br>
            <a:r>
              <a:rPr lang="en-US" dirty="0" smtClean="0"/>
              <a:t>- Eyes and mouth</a:t>
            </a:r>
          </a:p>
          <a:p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Treatment protocol </a:t>
            </a:r>
          </a:p>
          <a:p>
            <a:pPr marL="457200" lvl="1" indent="0">
              <a:buNone/>
            </a:pPr>
            <a:r>
              <a:rPr lang="en-US" dirty="0" smtClean="0"/>
              <a:t>- 6 treatments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4 days between session 1-2</a:t>
            </a:r>
            <a:br>
              <a:rPr lang="en-US" dirty="0" smtClean="0"/>
            </a:br>
            <a:r>
              <a:rPr lang="en-US" dirty="0" smtClean="0"/>
              <a:t>- 7 days between 2-6</a:t>
            </a:r>
            <a:br>
              <a:rPr lang="en-US" dirty="0" smtClean="0"/>
            </a:br>
            <a:r>
              <a:rPr lang="en-US" dirty="0" smtClean="0"/>
              <a:t>- Recommended maintain treatment every 6-8 weeks</a:t>
            </a:r>
          </a:p>
          <a:p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Products used in treatment</a:t>
            </a:r>
            <a:r>
              <a:rPr lang="en-US" dirty="0" smtClean="0">
                <a:latin typeface="HelveticaNeueLT Pro 65 Md" panose="020B0604020202020204" pitchFamily="34" charset="0"/>
              </a:rPr>
              <a:t/>
            </a:r>
            <a:br>
              <a:rPr lang="en-US" dirty="0" smtClean="0">
                <a:latin typeface="HelveticaNeueLT Pro 65 Md" panose="020B0604020202020204" pitchFamily="34" charset="0"/>
              </a:rPr>
            </a:br>
            <a:r>
              <a:rPr lang="en-US" dirty="0" smtClean="0"/>
              <a:t>- JETT Vital &amp; Ultrasound gel</a:t>
            </a:r>
          </a:p>
          <a:p>
            <a:r>
              <a:rPr lang="en-US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Homecare products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TEBISKIN </a:t>
            </a:r>
            <a:r>
              <a:rPr lang="en-US" dirty="0" err="1" smtClean="0"/>
              <a:t>Gly</a:t>
            </a:r>
            <a:r>
              <a:rPr lang="en-US" dirty="0" smtClean="0"/>
              <a:t> Clean, Sod C, </a:t>
            </a:r>
            <a:r>
              <a:rPr lang="en-US" dirty="0" err="1" smtClean="0"/>
              <a:t>Reticap</a:t>
            </a:r>
            <a:r>
              <a:rPr lang="en-US" dirty="0" smtClean="0"/>
              <a:t> E&amp;L, </a:t>
            </a:r>
            <a:r>
              <a:rPr lang="en-US" dirty="0" err="1" smtClean="0"/>
              <a:t>Reticap</a:t>
            </a:r>
            <a:r>
              <a:rPr lang="en-US" dirty="0" smtClean="0"/>
              <a:t> Face day care,</a:t>
            </a:r>
            <a:br>
              <a:rPr lang="en-US" dirty="0" smtClean="0"/>
            </a:br>
            <a:r>
              <a:rPr lang="en-US" dirty="0" smtClean="0"/>
              <a:t>  EGF night care</a:t>
            </a:r>
          </a:p>
        </p:txBody>
      </p:sp>
    </p:spTree>
    <p:extLst>
      <p:ext uri="{BB962C8B-B14F-4D97-AF65-F5344CB8AC3E}">
        <p14:creationId xmlns:p14="http://schemas.microsoft.com/office/powerpoint/2010/main" val="39311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354162"/>
          </a:xfrm>
        </p:spPr>
        <p:txBody>
          <a:bodyPr>
            <a:normAutofit/>
          </a:bodyPr>
          <a:lstStyle/>
          <a:p>
            <a:r>
              <a:rPr lang="sv-SE" dirty="0" smtClean="0"/>
              <a:t>SILVER TIP – MY WAY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1484784"/>
            <a:ext cx="3879874" cy="3879874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559496" y="249289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873A9"/>
                </a:solidFill>
                <a:latin typeface="HelveticaNeueLT Pro 65 Md" panose="020B0604020202020204" pitchFamily="34" charset="0"/>
              </a:rPr>
              <a:t>The performance…</a:t>
            </a:r>
            <a:endParaRPr lang="en-US" sz="3600" dirty="0">
              <a:solidFill>
                <a:srgbClr val="3873A9"/>
              </a:solidFill>
              <a:latin typeface="HelveticaNeueLT Pro 65 Md" panose="020B0604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559496" y="3455364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CC0099"/>
                </a:solidFill>
                <a:latin typeface="HelveticaNeueLT Pro 45 Lt" panose="020B0403020202020204" pitchFamily="34" charset="0"/>
                <a:hlinkClick r:id="rId4"/>
              </a:rPr>
              <a:t>https://</a:t>
            </a:r>
            <a:r>
              <a:rPr lang="sv-SE" dirty="0" smtClean="0">
                <a:solidFill>
                  <a:srgbClr val="CC0099"/>
                </a:solidFill>
                <a:latin typeface="HelveticaNeueLT Pro 45 Lt" panose="020B0403020202020204" pitchFamily="34" charset="0"/>
                <a:hlinkClick r:id="rId4"/>
              </a:rPr>
              <a:t>youtu.be/tLX2MbPy6kI</a:t>
            </a:r>
            <a:endParaRPr lang="sv-SE" dirty="0" smtClean="0">
              <a:solidFill>
                <a:srgbClr val="CC0099"/>
              </a:solidFill>
              <a:latin typeface="HelveticaNeueLT Pro 45 Lt" panose="020B0403020202020204" pitchFamily="34" charset="0"/>
            </a:endParaRPr>
          </a:p>
          <a:p>
            <a:endParaRPr lang="sv-SE" dirty="0">
              <a:solidFill>
                <a:srgbClr val="CC0099"/>
              </a:solidFill>
              <a:latin typeface="HelveticaNeueLT Pro 45 L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BEFORE &amp; AFTER</a:t>
            </a:r>
            <a:endParaRPr lang="sv-SE" sz="2700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22401" r="21840" b="30277"/>
          <a:stretch/>
        </p:blipFill>
        <p:spPr>
          <a:xfrm rot="16200000">
            <a:off x="8909863" y="3178763"/>
            <a:ext cx="5069223" cy="147992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59" y="1866496"/>
            <a:ext cx="4104456" cy="410445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83259"/>
            <a:ext cx="410445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BEFORE &amp; AFTER</a:t>
            </a:r>
            <a:endParaRPr lang="sv-SE" sz="2700" dirty="0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t="22401" r="21840" b="30277"/>
          <a:stretch/>
        </p:blipFill>
        <p:spPr>
          <a:xfrm rot="16200000">
            <a:off x="8909863" y="3178763"/>
            <a:ext cx="5069223" cy="147992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700807"/>
            <a:ext cx="4320481" cy="4320481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700808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14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12079</TotalTime>
  <Words>329</Words>
  <Application>Microsoft Office PowerPoint</Application>
  <PresentationFormat>Bredbild</PresentationFormat>
  <Paragraphs>117</Paragraphs>
  <Slides>18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4" baseType="lpstr">
      <vt:lpstr>Arial</vt:lpstr>
      <vt:lpstr>Calibri</vt:lpstr>
      <vt:lpstr>HelveticaNeueLT Pro 45 Lt</vt:lpstr>
      <vt:lpstr>HelveticaNeueLT Pro 63 MdEx</vt:lpstr>
      <vt:lpstr>HelveticaNeueLT Pro 65 Md</vt:lpstr>
      <vt:lpstr>Office-tema</vt:lpstr>
      <vt:lpstr>PowerPoint-presentation</vt:lpstr>
      <vt:lpstr>SILVER TIP Plasmic flow &amp; Electrophorese</vt:lpstr>
      <vt:lpstr>JETT PLASMA SILVER TIP</vt:lpstr>
      <vt:lpstr>JETT PLASMA SILVER TIP Benefits &amp; Values</vt:lpstr>
      <vt:lpstr>SILVER TIP – ”MY WAY”…</vt:lpstr>
      <vt:lpstr>SILVER TIP – ”MY WAY”…</vt:lpstr>
      <vt:lpstr>SILVER TIP – MY WAY</vt:lpstr>
      <vt:lpstr>BEFORE &amp; AFTER</vt:lpstr>
      <vt:lpstr>BEFORE &amp; AFTER</vt:lpstr>
      <vt:lpstr>BEFORE &amp; AFTER</vt:lpstr>
      <vt:lpstr>BEFORE &amp; AFTER</vt:lpstr>
      <vt:lpstr>PowerPoint-presentation</vt:lpstr>
      <vt:lpstr>COMBINED TREATMENTS Chemical Peeling</vt:lpstr>
      <vt:lpstr>COMBINED TREATMENTS Chemical Peeling</vt:lpstr>
      <vt:lpstr>COMBINED TREATMENTS PRX-T33 (No-needle biorevitalization)</vt:lpstr>
      <vt:lpstr>COMBINED TREATMENTS Microneedling</vt:lpstr>
      <vt:lpstr>QUESTIONS?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SILVER TIP</dc:title>
  <dc:creator>elizabeth</dc:creator>
  <cp:lastModifiedBy>Elizabeth Moberg</cp:lastModifiedBy>
  <cp:revision>138</cp:revision>
  <dcterms:created xsi:type="dcterms:W3CDTF">2018-04-02T10:24:25Z</dcterms:created>
  <dcterms:modified xsi:type="dcterms:W3CDTF">2018-09-19T07:05:29Z</dcterms:modified>
</cp:coreProperties>
</file>