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721-07B2-4EB7-A856-5615E962045E}" type="datetimeFigureOut">
              <a:rPr lang="cs-CZ" smtClean="0"/>
              <a:pPr/>
              <a:t>29.6.2016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F0772-1AAD-4E25-A17C-9E89B9F0EE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721-07B2-4EB7-A856-5615E962045E}" type="datetimeFigureOut">
              <a:rPr lang="cs-CZ" smtClean="0"/>
              <a:pPr/>
              <a:t>29.6.2016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F0772-1AAD-4E25-A17C-9E89B9F0EE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721-07B2-4EB7-A856-5615E962045E}" type="datetimeFigureOut">
              <a:rPr lang="cs-CZ" smtClean="0"/>
              <a:pPr/>
              <a:t>29.6.2016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F0772-1AAD-4E25-A17C-9E89B9F0EE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721-07B2-4EB7-A856-5615E962045E}" type="datetimeFigureOut">
              <a:rPr lang="cs-CZ" smtClean="0"/>
              <a:pPr/>
              <a:t>29.6.2016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F0772-1AAD-4E25-A17C-9E89B9F0EE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721-07B2-4EB7-A856-5615E962045E}" type="datetimeFigureOut">
              <a:rPr lang="cs-CZ" smtClean="0"/>
              <a:pPr/>
              <a:t>29.6.2016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F0772-1AAD-4E25-A17C-9E89B9F0EE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721-07B2-4EB7-A856-5615E962045E}" type="datetimeFigureOut">
              <a:rPr lang="cs-CZ" smtClean="0"/>
              <a:pPr/>
              <a:t>29.6.2016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F0772-1AAD-4E25-A17C-9E89B9F0EE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721-07B2-4EB7-A856-5615E962045E}" type="datetimeFigureOut">
              <a:rPr lang="cs-CZ" smtClean="0"/>
              <a:pPr/>
              <a:t>29.6.2016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F0772-1AAD-4E25-A17C-9E89B9F0EE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721-07B2-4EB7-A856-5615E962045E}" type="datetimeFigureOut">
              <a:rPr lang="cs-CZ" smtClean="0"/>
              <a:pPr/>
              <a:t>29.6.2016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F0772-1AAD-4E25-A17C-9E89B9F0EE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721-07B2-4EB7-A856-5615E962045E}" type="datetimeFigureOut">
              <a:rPr lang="cs-CZ" smtClean="0"/>
              <a:pPr/>
              <a:t>29.6.2016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F0772-1AAD-4E25-A17C-9E89B9F0EE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721-07B2-4EB7-A856-5615E962045E}" type="datetimeFigureOut">
              <a:rPr lang="cs-CZ" smtClean="0"/>
              <a:pPr/>
              <a:t>29.6.2016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F0772-1AAD-4E25-A17C-9E89B9F0EE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EE721-07B2-4EB7-A856-5615E962045E}" type="datetimeFigureOut">
              <a:rPr lang="cs-CZ" smtClean="0"/>
              <a:pPr/>
              <a:t>29.6.2016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F0772-1AAD-4E25-A17C-9E89B9F0EE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EE721-07B2-4EB7-A856-5615E962045E}" type="datetimeFigureOut">
              <a:rPr lang="cs-CZ" smtClean="0"/>
              <a:pPr/>
              <a:t>29.6.2016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F0772-1AAD-4E25-A17C-9E89B9F0EEA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stažený soubo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69857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7200" dirty="0" smtClean="0">
                <a:solidFill>
                  <a:schemeClr val="bg1"/>
                </a:solidFill>
              </a:rPr>
              <a:t>Plasma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i="1" dirty="0" smtClean="0">
                <a:solidFill>
                  <a:schemeClr val="bg1"/>
                </a:solidFill>
              </a:rPr>
              <a:t>Jana Kopuletá</a:t>
            </a:r>
            <a:endParaRPr lang="cs-CZ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E</a:t>
            </a:r>
            <a:r>
              <a:rPr lang="cs-CZ" dirty="0" err="1" smtClean="0"/>
              <a:t>lectrocauteries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t</a:t>
            </a:r>
            <a:r>
              <a:rPr lang="cs-CZ" dirty="0" err="1" smtClean="0"/>
              <a:t>he</a:t>
            </a:r>
            <a:r>
              <a:rPr lang="cs-CZ" dirty="0" smtClean="0"/>
              <a:t> </a:t>
            </a:r>
            <a:r>
              <a:rPr lang="cs-CZ" dirty="0" err="1" smtClean="0"/>
              <a:t>first</a:t>
            </a:r>
            <a:r>
              <a:rPr lang="cs-CZ" dirty="0" smtClean="0"/>
              <a:t> </a:t>
            </a:r>
            <a:r>
              <a:rPr lang="cs-CZ" dirty="0" err="1" smtClean="0"/>
              <a:t>thermal</a:t>
            </a:r>
            <a:r>
              <a:rPr lang="cs-CZ" dirty="0" smtClean="0"/>
              <a:t> </a:t>
            </a:r>
            <a:r>
              <a:rPr lang="cs-CZ" dirty="0" err="1" smtClean="0"/>
              <a:t>effects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DC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described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half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18th </a:t>
            </a:r>
            <a:r>
              <a:rPr lang="cs-CZ" dirty="0" err="1" smtClean="0"/>
              <a:t>century</a:t>
            </a:r>
            <a:r>
              <a:rPr lang="cs-CZ" dirty="0" smtClean="0"/>
              <a:t> by Benjamin </a:t>
            </a:r>
            <a:r>
              <a:rPr lang="cs-CZ" dirty="0" err="1" smtClean="0"/>
              <a:t>Franklin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John </a:t>
            </a:r>
            <a:r>
              <a:rPr lang="cs-CZ" dirty="0" err="1" smtClean="0"/>
              <a:t>Wesley</a:t>
            </a:r>
            <a:r>
              <a:rPr lang="cs-CZ" dirty="0" smtClean="0"/>
              <a:t> </a:t>
            </a:r>
          </a:p>
          <a:p>
            <a:r>
              <a:rPr lang="cs-CZ" dirty="0" smtClean="0"/>
              <a:t>DC </a:t>
            </a:r>
            <a:r>
              <a:rPr lang="cs-CZ" dirty="0" err="1" smtClean="0"/>
              <a:t>current</a:t>
            </a:r>
            <a:r>
              <a:rPr lang="cs-CZ" dirty="0" smtClean="0"/>
              <a:t> </a:t>
            </a:r>
            <a:r>
              <a:rPr lang="cs-CZ" dirty="0" err="1" smtClean="0"/>
              <a:t>conducted</a:t>
            </a:r>
            <a:r>
              <a:rPr lang="cs-CZ" dirty="0" smtClean="0"/>
              <a:t> </a:t>
            </a:r>
            <a:r>
              <a:rPr lang="cs-CZ" dirty="0" err="1" smtClean="0"/>
              <a:t>through</a:t>
            </a:r>
            <a:r>
              <a:rPr lang="cs-CZ" dirty="0" smtClean="0"/>
              <a:t> a </a:t>
            </a:r>
            <a:r>
              <a:rPr lang="cs-CZ" dirty="0" err="1" smtClean="0"/>
              <a:t>conductor</a:t>
            </a:r>
            <a:r>
              <a:rPr lang="cs-CZ" dirty="0" smtClean="0"/>
              <a:t> to </a:t>
            </a:r>
            <a:r>
              <a:rPr lang="cs-CZ" dirty="0" err="1" smtClean="0"/>
              <a:t>effectively</a:t>
            </a:r>
            <a:r>
              <a:rPr lang="cs-CZ" dirty="0" smtClean="0"/>
              <a:t> </a:t>
            </a:r>
            <a:r>
              <a:rPr lang="cs-CZ" dirty="0" err="1" smtClean="0"/>
              <a:t>cauterize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tissue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place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contact</a:t>
            </a:r>
            <a:r>
              <a:rPr lang="cs-CZ" dirty="0" smtClean="0"/>
              <a:t>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used</a:t>
            </a:r>
            <a:r>
              <a:rPr lang="cs-CZ" dirty="0" smtClean="0"/>
              <a:t> </a:t>
            </a:r>
            <a:r>
              <a:rPr lang="cs-CZ" dirty="0" err="1" smtClean="0"/>
              <a:t>at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beginning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19th </a:t>
            </a:r>
            <a:r>
              <a:rPr lang="cs-CZ" dirty="0" err="1" smtClean="0"/>
              <a:t>century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effects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heat</a:t>
            </a:r>
            <a:r>
              <a:rPr lang="cs-CZ" dirty="0" smtClean="0"/>
              <a:t> on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tissues</a:t>
            </a: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571472" y="1142984"/>
          <a:ext cx="8143932" cy="50501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1966"/>
                <a:gridCol w="4071966"/>
              </a:tblGrid>
              <a:tr h="8083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50 – 60 °C</a:t>
                      </a:r>
                      <a:endParaRPr lang="cs-CZ" sz="2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Cell death in approximately 1-6 minutes</a:t>
                      </a:r>
                      <a:endParaRPr lang="cs-CZ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8083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60 °C</a:t>
                      </a:r>
                      <a:endParaRPr lang="cs-CZ" sz="24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cs-CZ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Immediate cell death</a:t>
                      </a:r>
                      <a:endParaRPr lang="cs-CZ" sz="24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cs-CZ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8083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60-65 °C</a:t>
                      </a:r>
                      <a:endParaRPr lang="cs-CZ" sz="24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cs-CZ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Coagulation appears</a:t>
                      </a:r>
                      <a:endParaRPr lang="cs-CZ" sz="24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cs-CZ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8083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65-90 °C</a:t>
                      </a:r>
                      <a:endParaRPr lang="cs-CZ" sz="24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cs-CZ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</a:rPr>
                        <a:t>Denaturation</a:t>
                      </a: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 of proteins</a:t>
                      </a:r>
                      <a:endParaRPr lang="cs-CZ" sz="24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cs-CZ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9353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90-100 °C</a:t>
                      </a:r>
                      <a:endParaRPr lang="cs-CZ" sz="24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cs-CZ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Drying (desiccation) appears </a:t>
                      </a:r>
                      <a:endParaRPr lang="cs-CZ" sz="24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cs-CZ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8083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Over 100 °C</a:t>
                      </a:r>
                      <a:endParaRPr lang="cs-CZ" sz="24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cs-CZ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Leads to vaporization</a:t>
                      </a:r>
                      <a:endParaRPr lang="cs-CZ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Heating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tissues</a:t>
            </a:r>
            <a:r>
              <a:rPr lang="cs-CZ" dirty="0" smtClean="0"/>
              <a:t> by </a:t>
            </a:r>
            <a:r>
              <a:rPr lang="cs-CZ" dirty="0" err="1" smtClean="0"/>
              <a:t>sparkle</a:t>
            </a:r>
            <a:r>
              <a:rPr lang="cs-CZ" dirty="0" smtClean="0"/>
              <a:t> </a:t>
            </a:r>
            <a:r>
              <a:rPr lang="cs-CZ" dirty="0" err="1" smtClean="0"/>
              <a:t>discharge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b="1" dirty="0" err="1" smtClean="0"/>
              <a:t>Fulguration</a:t>
            </a:r>
            <a:endParaRPr lang="cs-CZ" dirty="0" smtClean="0"/>
          </a:p>
          <a:p>
            <a:pPr marL="514350" indent="-514350">
              <a:buNone/>
            </a:pPr>
            <a:r>
              <a:rPr lang="cs-CZ" dirty="0" smtClean="0"/>
              <a:t>	-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falling</a:t>
            </a:r>
            <a:r>
              <a:rPr lang="cs-CZ" dirty="0" smtClean="0"/>
              <a:t> </a:t>
            </a:r>
            <a:r>
              <a:rPr lang="cs-CZ" dirty="0" err="1" smtClean="0"/>
              <a:t>sparkles</a:t>
            </a:r>
            <a:r>
              <a:rPr lang="cs-CZ" dirty="0" smtClean="0"/>
              <a:t> </a:t>
            </a:r>
            <a:r>
              <a:rPr lang="cs-CZ" dirty="0" err="1" smtClean="0"/>
              <a:t>carry</a:t>
            </a:r>
            <a:r>
              <a:rPr lang="cs-CZ" dirty="0" smtClean="0"/>
              <a:t> </a:t>
            </a:r>
            <a:r>
              <a:rPr lang="cs-CZ" dirty="0" err="1" smtClean="0"/>
              <a:t>thermal</a:t>
            </a:r>
            <a:r>
              <a:rPr lang="cs-CZ" dirty="0" smtClean="0"/>
              <a:t> </a:t>
            </a:r>
            <a:r>
              <a:rPr lang="cs-CZ" dirty="0" err="1" smtClean="0"/>
              <a:t>energy</a:t>
            </a:r>
            <a:r>
              <a:rPr lang="cs-CZ" dirty="0" smtClean="0"/>
              <a:t>, </a:t>
            </a:r>
            <a:r>
              <a:rPr lang="cs-CZ" dirty="0" err="1" smtClean="0"/>
              <a:t>which</a:t>
            </a:r>
            <a:r>
              <a:rPr lang="cs-CZ" dirty="0" smtClean="0"/>
              <a:t> </a:t>
            </a:r>
            <a:r>
              <a:rPr lang="cs-CZ" dirty="0" err="1" smtClean="0"/>
              <a:t>leads</a:t>
            </a:r>
            <a:r>
              <a:rPr lang="cs-CZ" dirty="0" smtClean="0"/>
              <a:t> to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increase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intracellular</a:t>
            </a:r>
            <a:r>
              <a:rPr lang="cs-CZ" dirty="0" smtClean="0"/>
              <a:t> cell </a:t>
            </a:r>
            <a:r>
              <a:rPr lang="cs-CZ" dirty="0" err="1" smtClean="0"/>
              <a:t>temperature</a:t>
            </a:r>
            <a:endParaRPr lang="cs-CZ" dirty="0" smtClean="0"/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</a:t>
            </a:r>
            <a:endParaRPr lang="cs-CZ" b="1" dirty="0" smtClean="0"/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-</a:t>
            </a:r>
            <a:r>
              <a:rPr lang="cs-CZ" dirty="0" err="1" smtClean="0"/>
              <a:t>this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process</a:t>
            </a:r>
            <a:r>
              <a:rPr lang="cs-CZ" dirty="0" smtClean="0"/>
              <a:t>, in </a:t>
            </a:r>
            <a:r>
              <a:rPr lang="cs-CZ" dirty="0" err="1" smtClean="0"/>
              <a:t>which</a:t>
            </a:r>
            <a:r>
              <a:rPr lang="cs-CZ" dirty="0" smtClean="0"/>
              <a:t> </a:t>
            </a:r>
            <a:r>
              <a:rPr lang="cs-CZ" dirty="0" err="1" smtClean="0"/>
              <a:t>tissues</a:t>
            </a:r>
            <a:r>
              <a:rPr lang="cs-CZ" dirty="0" smtClean="0"/>
              <a:t> are </a:t>
            </a:r>
            <a:r>
              <a:rPr lang="cs-CZ" dirty="0" err="1" smtClean="0"/>
              <a:t>destroyed</a:t>
            </a:r>
            <a:r>
              <a:rPr lang="cs-CZ" dirty="0" smtClean="0"/>
              <a:t> </a:t>
            </a:r>
            <a:r>
              <a:rPr lang="cs-CZ" dirty="0" err="1" smtClean="0"/>
              <a:t>without</a:t>
            </a:r>
            <a:r>
              <a:rPr lang="cs-CZ" dirty="0" smtClean="0"/>
              <a:t> </a:t>
            </a:r>
            <a:r>
              <a:rPr lang="cs-CZ" dirty="0" err="1" smtClean="0"/>
              <a:t>incision</a:t>
            </a:r>
            <a:endParaRPr lang="cs-CZ" dirty="0" smtClean="0"/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-these </a:t>
            </a:r>
            <a:r>
              <a:rPr lang="cs-CZ" dirty="0" err="1" smtClean="0"/>
              <a:t>tissues</a:t>
            </a:r>
            <a:r>
              <a:rPr lang="cs-CZ" dirty="0" smtClean="0"/>
              <a:t> </a:t>
            </a:r>
            <a:r>
              <a:rPr lang="cs-CZ" dirty="0" err="1" smtClean="0"/>
              <a:t>coagulate</a:t>
            </a:r>
            <a:r>
              <a:rPr lang="cs-CZ" dirty="0" smtClean="0"/>
              <a:t> </a:t>
            </a:r>
            <a:r>
              <a:rPr lang="cs-CZ" dirty="0" err="1" smtClean="0"/>
              <a:t>superficially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a </a:t>
            </a:r>
            <a:r>
              <a:rPr lang="cs-CZ" dirty="0" err="1" smtClean="0"/>
              <a:t>continually</a:t>
            </a:r>
            <a:r>
              <a:rPr lang="cs-CZ" dirty="0" smtClean="0"/>
              <a:t> </a:t>
            </a:r>
            <a:r>
              <a:rPr lang="cs-CZ" dirty="0" err="1" smtClean="0"/>
              <a:t>repeating</a:t>
            </a:r>
            <a:r>
              <a:rPr lang="cs-CZ" dirty="0" smtClean="0"/>
              <a:t> </a:t>
            </a:r>
            <a:r>
              <a:rPr lang="cs-CZ" b="1" dirty="0" err="1" smtClean="0"/>
              <a:t>high</a:t>
            </a:r>
            <a:r>
              <a:rPr lang="cs-CZ" b="1" dirty="0" smtClean="0"/>
              <a:t>-</a:t>
            </a:r>
            <a:r>
              <a:rPr lang="cs-CZ" b="1" dirty="0" err="1" smtClean="0"/>
              <a:t>voltage</a:t>
            </a:r>
            <a:r>
              <a:rPr lang="cs-CZ" dirty="0" smtClean="0"/>
              <a:t> </a:t>
            </a:r>
            <a:r>
              <a:rPr lang="cs-CZ" dirty="0" err="1" smtClean="0"/>
              <a:t>sparkles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b="1" dirty="0" err="1" smtClean="0"/>
              <a:t>low</a:t>
            </a:r>
            <a:r>
              <a:rPr lang="cs-CZ" b="1" dirty="0" smtClean="0"/>
              <a:t> </a:t>
            </a:r>
            <a:r>
              <a:rPr lang="cs-CZ" b="1" dirty="0" err="1" smtClean="0"/>
              <a:t>current</a:t>
            </a:r>
            <a:r>
              <a:rPr lang="cs-CZ" b="1" dirty="0" smtClean="0"/>
              <a:t> </a:t>
            </a:r>
            <a:r>
              <a:rPr lang="cs-CZ" b="1" dirty="0" err="1" smtClean="0"/>
              <a:t>force</a:t>
            </a: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None/>
            </a:pPr>
            <a:r>
              <a:rPr lang="cs-CZ" b="1" dirty="0" smtClean="0"/>
              <a:t>2. </a:t>
            </a:r>
            <a:r>
              <a:rPr lang="cs-CZ" b="1" dirty="0" err="1" smtClean="0"/>
              <a:t>Coagulation</a:t>
            </a:r>
            <a:endParaRPr lang="cs-CZ" b="1" dirty="0"/>
          </a:p>
          <a:p>
            <a:pPr marL="514350" indent="-514350">
              <a:buNone/>
            </a:pPr>
            <a:r>
              <a:rPr lang="cs-CZ" dirty="0" smtClean="0"/>
              <a:t>	-</a:t>
            </a:r>
            <a:r>
              <a:rPr lang="cs-CZ" dirty="0" err="1" smtClean="0"/>
              <a:t>blood</a:t>
            </a:r>
            <a:r>
              <a:rPr lang="cs-CZ" dirty="0" smtClean="0"/>
              <a:t> </a:t>
            </a:r>
            <a:r>
              <a:rPr lang="cs-CZ" dirty="0" err="1" smtClean="0"/>
              <a:t>tissues</a:t>
            </a:r>
            <a:r>
              <a:rPr lang="cs-CZ" dirty="0" smtClean="0"/>
              <a:t> are </a:t>
            </a:r>
            <a:r>
              <a:rPr lang="cs-CZ" dirty="0" err="1" smtClean="0"/>
              <a:t>heated</a:t>
            </a:r>
            <a:r>
              <a:rPr lang="cs-CZ" dirty="0" smtClean="0"/>
              <a:t> </a:t>
            </a:r>
            <a:r>
              <a:rPr lang="cs-CZ" dirty="0" err="1" smtClean="0"/>
              <a:t>quickly</a:t>
            </a:r>
            <a:r>
              <a:rPr lang="cs-CZ" dirty="0"/>
              <a:t> </a:t>
            </a:r>
            <a:r>
              <a:rPr lang="cs-CZ" dirty="0" err="1" smtClean="0"/>
              <a:t>during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flow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current</a:t>
            </a:r>
            <a:endParaRPr lang="cs-CZ" dirty="0"/>
          </a:p>
          <a:p>
            <a:pPr marL="514350" indent="-514350">
              <a:buNone/>
            </a:pPr>
            <a:r>
              <a:rPr lang="cs-CZ" dirty="0" smtClean="0"/>
              <a:t>	-</a:t>
            </a:r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leads</a:t>
            </a:r>
            <a:r>
              <a:rPr lang="cs-CZ" dirty="0" smtClean="0"/>
              <a:t> to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denaturation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proteins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subsequent</a:t>
            </a:r>
            <a:r>
              <a:rPr lang="cs-CZ" dirty="0" smtClean="0"/>
              <a:t> </a:t>
            </a:r>
            <a:r>
              <a:rPr lang="cs-CZ" dirty="0" err="1" smtClean="0"/>
              <a:t>halting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bleeding</a:t>
            </a:r>
            <a:endParaRPr lang="cs-CZ" dirty="0" smtClean="0"/>
          </a:p>
          <a:p>
            <a:pPr marL="514350" indent="-514350">
              <a:buNone/>
            </a:pPr>
            <a:r>
              <a:rPr lang="cs-CZ" b="1" dirty="0" smtClean="0"/>
              <a:t>3. </a:t>
            </a:r>
            <a:r>
              <a:rPr lang="cs-CZ" b="1" dirty="0" err="1" smtClean="0"/>
              <a:t>Desiccation</a:t>
            </a:r>
            <a:endParaRPr lang="cs-CZ" b="1" dirty="0" smtClean="0"/>
          </a:p>
          <a:p>
            <a:pPr marL="514350" indent="-514350">
              <a:buNone/>
            </a:pPr>
            <a:r>
              <a:rPr lang="cs-CZ" b="1" dirty="0"/>
              <a:t>	</a:t>
            </a:r>
            <a:r>
              <a:rPr lang="cs-CZ" dirty="0" smtClean="0"/>
              <a:t>-</a:t>
            </a:r>
            <a:r>
              <a:rPr lang="cs-CZ" dirty="0" err="1" smtClean="0"/>
              <a:t>intracellular</a:t>
            </a:r>
            <a:r>
              <a:rPr lang="cs-CZ" dirty="0" smtClean="0"/>
              <a:t> </a:t>
            </a:r>
            <a:r>
              <a:rPr lang="cs-CZ" dirty="0" err="1" smtClean="0"/>
              <a:t>liquid</a:t>
            </a:r>
            <a:r>
              <a:rPr lang="cs-CZ" dirty="0" smtClean="0"/>
              <a:t> </a:t>
            </a:r>
            <a:r>
              <a:rPr lang="cs-CZ" dirty="0" err="1" smtClean="0"/>
              <a:t>inside</a:t>
            </a:r>
            <a:r>
              <a:rPr lang="cs-CZ" dirty="0" smtClean="0"/>
              <a:t> </a:t>
            </a:r>
            <a:r>
              <a:rPr lang="cs-CZ" dirty="0" err="1" smtClean="0"/>
              <a:t>cells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heated</a:t>
            </a:r>
            <a:endParaRPr lang="cs-CZ" dirty="0"/>
          </a:p>
          <a:p>
            <a:pPr marL="514350" indent="-514350">
              <a:buNone/>
            </a:pPr>
            <a:r>
              <a:rPr lang="cs-CZ" dirty="0" smtClean="0"/>
              <a:t>	-</a:t>
            </a:r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leads</a:t>
            </a:r>
            <a:r>
              <a:rPr lang="cs-CZ" dirty="0" smtClean="0"/>
              <a:t> to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evaporation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water</a:t>
            </a:r>
            <a:r>
              <a:rPr lang="cs-CZ" dirty="0" smtClean="0"/>
              <a:t> </a:t>
            </a:r>
            <a:r>
              <a:rPr lang="cs-CZ" dirty="0" err="1" smtClean="0"/>
              <a:t>inside</a:t>
            </a:r>
            <a:r>
              <a:rPr lang="cs-CZ" dirty="0" smtClean="0"/>
              <a:t> </a:t>
            </a:r>
            <a:r>
              <a:rPr lang="cs-CZ" dirty="0" err="1" smtClean="0"/>
              <a:t>cells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to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drying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cells</a:t>
            </a:r>
            <a:endParaRPr lang="cs-CZ" dirty="0" smtClean="0"/>
          </a:p>
          <a:p>
            <a:pPr marL="514350" indent="-514350">
              <a:buNone/>
            </a:pPr>
            <a:r>
              <a:rPr lang="cs-CZ" b="1" dirty="0" smtClean="0"/>
              <a:t>4. </a:t>
            </a:r>
            <a:r>
              <a:rPr lang="cs-CZ" b="1" dirty="0" err="1" smtClean="0"/>
              <a:t>Vaporization</a:t>
            </a:r>
            <a:endParaRPr lang="cs-CZ" b="1" dirty="0" smtClean="0"/>
          </a:p>
          <a:p>
            <a:pPr marL="514350" indent="-514350">
              <a:buNone/>
            </a:pPr>
            <a:r>
              <a:rPr lang="cs-CZ" b="1" dirty="0"/>
              <a:t>	</a:t>
            </a:r>
            <a:r>
              <a:rPr lang="cs-CZ" dirty="0" smtClean="0"/>
              <a:t>-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water</a:t>
            </a:r>
            <a:r>
              <a:rPr lang="cs-CZ" dirty="0" smtClean="0"/>
              <a:t> </a:t>
            </a:r>
            <a:r>
              <a:rPr lang="cs-CZ" dirty="0" err="1" smtClean="0"/>
              <a:t>from</a:t>
            </a:r>
            <a:r>
              <a:rPr lang="cs-CZ" dirty="0" smtClean="0"/>
              <a:t> </a:t>
            </a:r>
            <a:r>
              <a:rPr lang="cs-CZ" dirty="0" err="1" smtClean="0"/>
              <a:t>cells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vaporize</a:t>
            </a:r>
            <a:r>
              <a:rPr lang="cs-CZ" dirty="0" smtClean="0"/>
              <a:t> </a:t>
            </a:r>
            <a:r>
              <a:rPr lang="cs-CZ" dirty="0" err="1" smtClean="0"/>
              <a:t>due</a:t>
            </a:r>
            <a:r>
              <a:rPr lang="cs-CZ" dirty="0" smtClean="0"/>
              <a:t> to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passage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electric</a:t>
            </a:r>
            <a:r>
              <a:rPr lang="cs-CZ" dirty="0" smtClean="0"/>
              <a:t> </a:t>
            </a:r>
            <a:r>
              <a:rPr lang="cs-CZ" dirty="0" err="1" smtClean="0"/>
              <a:t>current</a:t>
            </a: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Jett</a:t>
            </a:r>
            <a:r>
              <a:rPr lang="cs-CZ" dirty="0" smtClean="0"/>
              <a:t> Plasma Lift </a:t>
            </a:r>
            <a:r>
              <a:rPr lang="cs-CZ" dirty="0" err="1" smtClean="0"/>
              <a:t>Medical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</a:t>
            </a:r>
            <a:r>
              <a:rPr lang="cs-CZ" dirty="0" smtClean="0"/>
              <a:t>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evaluated</a:t>
            </a:r>
            <a:r>
              <a:rPr lang="cs-CZ" dirty="0" smtClean="0"/>
              <a:t> device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used</a:t>
            </a:r>
            <a:r>
              <a:rPr lang="cs-CZ" dirty="0" smtClean="0"/>
              <a:t> DC </a:t>
            </a:r>
            <a:r>
              <a:rPr lang="cs-CZ" dirty="0" err="1" smtClean="0"/>
              <a:t>fulguration</a:t>
            </a:r>
            <a:endParaRPr lang="cs-CZ" dirty="0" smtClean="0"/>
          </a:p>
          <a:p>
            <a:r>
              <a:rPr lang="cs-CZ" dirty="0" err="1" smtClean="0"/>
              <a:t>monopolar</a:t>
            </a:r>
            <a:r>
              <a:rPr lang="cs-CZ" dirty="0" smtClean="0"/>
              <a:t> </a:t>
            </a:r>
            <a:r>
              <a:rPr lang="cs-CZ" dirty="0" err="1" smtClean="0"/>
              <a:t>fulguration</a:t>
            </a:r>
            <a:r>
              <a:rPr lang="cs-CZ" dirty="0" smtClean="0"/>
              <a:t>, </a:t>
            </a:r>
            <a:r>
              <a:rPr lang="cs-CZ" dirty="0" err="1" smtClean="0"/>
              <a:t>during</a:t>
            </a:r>
            <a:r>
              <a:rPr lang="cs-CZ" dirty="0" smtClean="0"/>
              <a:t> </a:t>
            </a:r>
            <a:r>
              <a:rPr lang="cs-CZ" dirty="0" err="1" smtClean="0"/>
              <a:t>which</a:t>
            </a:r>
            <a:r>
              <a:rPr lang="cs-CZ" dirty="0" smtClean="0"/>
              <a:t> a </a:t>
            </a:r>
            <a:r>
              <a:rPr lang="cs-CZ" dirty="0" err="1" smtClean="0"/>
              <a:t>patient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conductively</a:t>
            </a:r>
            <a:r>
              <a:rPr lang="cs-CZ" dirty="0" smtClean="0"/>
              <a:t> </a:t>
            </a:r>
            <a:r>
              <a:rPr lang="cs-CZ" dirty="0" err="1" smtClean="0"/>
              <a:t>connected</a:t>
            </a:r>
            <a:r>
              <a:rPr lang="cs-CZ" dirty="0" smtClean="0"/>
              <a:t> to </a:t>
            </a:r>
            <a:r>
              <a:rPr lang="cs-CZ" dirty="0" err="1" smtClean="0"/>
              <a:t>the</a:t>
            </a:r>
            <a:r>
              <a:rPr lang="cs-CZ" dirty="0" smtClean="0"/>
              <a:t> device by </a:t>
            </a:r>
            <a:r>
              <a:rPr lang="cs-CZ" dirty="0" err="1" smtClean="0"/>
              <a:t>electrode</a:t>
            </a:r>
            <a:endParaRPr lang="cs-CZ" dirty="0" smtClean="0"/>
          </a:p>
          <a:p>
            <a:r>
              <a:rPr lang="cs-CZ" dirty="0" err="1" smtClean="0"/>
              <a:t>max</a:t>
            </a:r>
            <a:r>
              <a:rPr lang="cs-CZ" dirty="0" smtClean="0"/>
              <a:t> </a:t>
            </a:r>
            <a:r>
              <a:rPr lang="cs-CZ" dirty="0" err="1" smtClean="0"/>
              <a:t>voltage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7000 V </a:t>
            </a:r>
          </a:p>
          <a:p>
            <a:r>
              <a:rPr lang="cs-CZ" dirty="0" err="1" smtClean="0"/>
              <a:t>max</a:t>
            </a:r>
            <a:r>
              <a:rPr lang="cs-CZ" dirty="0" smtClean="0"/>
              <a:t> </a:t>
            </a:r>
            <a:r>
              <a:rPr lang="cs-CZ" dirty="0" err="1" smtClean="0"/>
              <a:t>current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1 </a:t>
            </a:r>
            <a:r>
              <a:rPr lang="cs-CZ" dirty="0" err="1" smtClean="0"/>
              <a:t>mA</a:t>
            </a:r>
            <a:endParaRPr lang="cs-CZ" dirty="0" smtClean="0"/>
          </a:p>
          <a:p>
            <a:r>
              <a:rPr lang="cs-CZ" dirty="0" err="1" smtClean="0"/>
              <a:t>max</a:t>
            </a:r>
            <a:r>
              <a:rPr lang="cs-CZ" dirty="0" smtClean="0"/>
              <a:t> </a:t>
            </a:r>
            <a:r>
              <a:rPr lang="cs-CZ" dirty="0" err="1" smtClean="0"/>
              <a:t>power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1,8 W  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4" name="Obrázek 3" descr="DSC04295_oriz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3438" y="3786190"/>
            <a:ext cx="4228788" cy="20730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t</a:t>
            </a:r>
            <a:r>
              <a:rPr lang="cs-CZ" sz="2400" dirty="0" smtClean="0"/>
              <a:t>he </a:t>
            </a:r>
            <a:r>
              <a:rPr lang="cs-CZ" sz="2400" dirty="0" err="1" smtClean="0"/>
              <a:t>best</a:t>
            </a:r>
            <a:r>
              <a:rPr lang="cs-CZ" sz="2400" dirty="0" smtClean="0"/>
              <a:t> </a:t>
            </a:r>
            <a:r>
              <a:rPr lang="cs-CZ" sz="2400" dirty="0" err="1" smtClean="0"/>
              <a:t>outcome</a:t>
            </a:r>
            <a:r>
              <a:rPr lang="cs-CZ" sz="2400" dirty="0" smtClean="0"/>
              <a:t> </a:t>
            </a:r>
            <a:r>
              <a:rPr lang="cs-CZ" sz="2400" dirty="0" err="1" smtClean="0"/>
              <a:t>is</a:t>
            </a:r>
            <a:r>
              <a:rPr lang="cs-CZ" sz="2400" dirty="0" smtClean="0"/>
              <a:t> </a:t>
            </a:r>
            <a:r>
              <a:rPr lang="cs-CZ" sz="2400" dirty="0" err="1" smtClean="0"/>
              <a:t>reached</a:t>
            </a:r>
            <a:r>
              <a:rPr lang="cs-CZ" sz="2400" dirty="0" smtClean="0"/>
              <a:t> in </a:t>
            </a:r>
            <a:r>
              <a:rPr lang="cs-CZ" sz="2400" dirty="0" err="1" smtClean="0"/>
              <a:t>the</a:t>
            </a:r>
            <a:r>
              <a:rPr lang="cs-CZ" sz="2400" dirty="0" smtClean="0"/>
              <a:t> 50-60%</a:t>
            </a:r>
            <a:r>
              <a:rPr lang="en-US" sz="2400" dirty="0" smtClean="0"/>
              <a:t> of current</a:t>
            </a:r>
            <a:endParaRPr lang="cs-CZ" sz="2400" dirty="0"/>
          </a:p>
        </p:txBody>
      </p:sp>
      <p:pic>
        <p:nvPicPr>
          <p:cNvPr id="4" name="Zástupný symbol pro obsah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:lc="http://schemas.openxmlformats.org/drawingml/2006/locked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966045" y="1600200"/>
            <a:ext cx="7211909" cy="45259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ulka 5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7930"/>
                <a:gridCol w="4566070"/>
              </a:tblGrid>
              <a:tr h="393193">
                <a:tc>
                  <a:txBody>
                    <a:bodyPr/>
                    <a:lstStyle/>
                    <a:p>
                      <a:r>
                        <a:rPr lang="en-US" dirty="0" smtClean="0"/>
                        <a:t>Manufacturer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Compex</a:t>
                      </a:r>
                      <a:r>
                        <a:rPr lang="en-US" dirty="0" smtClean="0"/>
                        <a:t> ltd.</a:t>
                      </a:r>
                      <a:endParaRPr lang="cs-CZ" dirty="0"/>
                    </a:p>
                  </a:txBody>
                  <a:tcPr/>
                </a:tc>
              </a:tr>
              <a:tr h="39319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Country of origin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Czech Republic</a:t>
                      </a:r>
                      <a:endParaRPr lang="cs-CZ" dirty="0" smtClean="0"/>
                    </a:p>
                  </a:txBody>
                  <a:tcPr/>
                </a:tc>
              </a:tr>
              <a:tr h="4015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Type of device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Jett Plasma Lift Medical</a:t>
                      </a:r>
                      <a:endParaRPr lang="cs-CZ" dirty="0" smtClean="0"/>
                    </a:p>
                  </a:txBody>
                  <a:tcPr/>
                </a:tc>
              </a:tr>
              <a:tr h="9829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Therapeutic principle of the device</a:t>
                      </a:r>
                      <a:endParaRPr lang="cs-CZ" dirty="0" smtClean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Plasma discharge in combination with thermal energy, contactless application (electrode does not touch tissues)</a:t>
                      </a:r>
                      <a:endParaRPr lang="cs-CZ" dirty="0" smtClean="0"/>
                    </a:p>
                  </a:txBody>
                  <a:tcPr/>
                </a:tc>
              </a:tr>
              <a:tr h="6880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Aim of use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Minor dermatological and surgery interventions</a:t>
                      </a:r>
                      <a:endParaRPr lang="cs-CZ" dirty="0" smtClean="0"/>
                    </a:p>
                  </a:txBody>
                  <a:tcPr/>
                </a:tc>
              </a:tr>
              <a:tr h="4183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Working voltage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0,8 – 7 kV</a:t>
                      </a:r>
                      <a:endParaRPr lang="cs-CZ" dirty="0" smtClean="0"/>
                    </a:p>
                  </a:txBody>
                  <a:tcPr/>
                </a:tc>
              </a:tr>
              <a:tr h="6880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Mechanical design of the device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Compact design, everything in one device, the size of a pencil electrode</a:t>
                      </a:r>
                      <a:endParaRPr lang="cs-CZ" dirty="0" smtClean="0"/>
                    </a:p>
                  </a:txBody>
                  <a:tcPr/>
                </a:tc>
              </a:tr>
              <a:tr h="1277877">
                <a:tc>
                  <a:txBody>
                    <a:bodyPr/>
                    <a:lstStyle/>
                    <a:p>
                      <a:r>
                        <a:rPr lang="en-US" dirty="0" smtClean="0"/>
                        <a:t>Voltage of the plasma discharge generator </a:t>
                      </a:r>
                      <a:endParaRPr lang="cs-CZ" dirty="0" smtClean="0"/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0,4 to 1,8 W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 1 pencil electrode covers the whole range of the plasma discharge generator voltage </a:t>
                      </a:r>
                      <a:endParaRPr lang="cs-CZ" dirty="0" smtClean="0"/>
                    </a:p>
                  </a:txBody>
                  <a:tcPr/>
                </a:tc>
              </a:tr>
              <a:tr h="418324">
                <a:tc>
                  <a:txBody>
                    <a:bodyPr/>
                    <a:lstStyle/>
                    <a:p>
                      <a:r>
                        <a:rPr lang="en-US" dirty="0" smtClean="0"/>
                        <a:t>Detection of the grounding function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SCS </a:t>
                      </a:r>
                      <a:r>
                        <a:rPr lang="en-US" dirty="0" err="1" smtClean="0"/>
                        <a:t>Systém</a:t>
                      </a:r>
                      <a:endParaRPr lang="cs-CZ" dirty="0" smtClean="0"/>
                    </a:p>
                  </a:txBody>
                  <a:tcPr/>
                </a:tc>
              </a:tr>
              <a:tr h="39319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Power supply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Power source – Power adapter</a:t>
                      </a:r>
                      <a:endParaRPr lang="cs-CZ" dirty="0"/>
                    </a:p>
                  </a:txBody>
                  <a:tcPr/>
                </a:tc>
              </a:tr>
              <a:tr h="40996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Size of handle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Length 24,5 cm, diameter 4,5 cm</a:t>
                      </a:r>
                      <a:endParaRPr lang="cs-CZ" dirty="0"/>
                    </a:p>
                  </a:txBody>
                  <a:tcPr/>
                </a:tc>
              </a:tr>
              <a:tr h="393193">
                <a:tc>
                  <a:txBody>
                    <a:bodyPr/>
                    <a:lstStyle/>
                    <a:p>
                      <a:r>
                        <a:rPr lang="en-US" dirty="0" smtClean="0"/>
                        <a:t>Weight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Approx. 350 g</a:t>
                      </a:r>
                      <a:endParaRPr lang="cs-CZ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 descr="images (2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9144000" cy="6858000"/>
          </a:xfr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2500306"/>
            <a:ext cx="8229600" cy="1143000"/>
          </a:xfrm>
        </p:spPr>
        <p:txBody>
          <a:bodyPr/>
          <a:lstStyle/>
          <a:p>
            <a:r>
              <a:rPr lang="cs-CZ" dirty="0" err="1" smtClean="0">
                <a:solidFill>
                  <a:schemeClr val="bg1"/>
                </a:solidFill>
              </a:rPr>
              <a:t>Thank</a:t>
            </a:r>
            <a:r>
              <a:rPr lang="cs-CZ" dirty="0" smtClean="0">
                <a:solidFill>
                  <a:schemeClr val="bg1"/>
                </a:solidFill>
              </a:rPr>
              <a:t> </a:t>
            </a:r>
            <a:r>
              <a:rPr lang="cs-CZ" dirty="0" err="1" smtClean="0">
                <a:solidFill>
                  <a:schemeClr val="bg1"/>
                </a:solidFill>
              </a:rPr>
              <a:t>you</a:t>
            </a:r>
            <a:r>
              <a:rPr lang="cs-CZ" dirty="0" smtClean="0">
                <a:solidFill>
                  <a:schemeClr val="bg1"/>
                </a:solidFill>
              </a:rPr>
              <a:t> </a:t>
            </a:r>
            <a:r>
              <a:rPr lang="cs-CZ" dirty="0" err="1" smtClean="0">
                <a:solidFill>
                  <a:schemeClr val="bg1"/>
                </a:solidFill>
              </a:rPr>
              <a:t>for</a:t>
            </a:r>
            <a:r>
              <a:rPr lang="cs-CZ" dirty="0" smtClean="0">
                <a:solidFill>
                  <a:schemeClr val="bg1"/>
                </a:solidFill>
              </a:rPr>
              <a:t> </a:t>
            </a:r>
            <a:r>
              <a:rPr lang="cs-CZ" dirty="0" err="1" smtClean="0">
                <a:solidFill>
                  <a:schemeClr val="bg1"/>
                </a:solidFill>
              </a:rPr>
              <a:t>your</a:t>
            </a:r>
            <a:r>
              <a:rPr lang="cs-CZ" dirty="0" smtClean="0">
                <a:solidFill>
                  <a:schemeClr val="bg1"/>
                </a:solidFill>
              </a:rPr>
              <a:t> </a:t>
            </a:r>
            <a:r>
              <a:rPr lang="cs-CZ" dirty="0" err="1" smtClean="0">
                <a:solidFill>
                  <a:schemeClr val="bg1"/>
                </a:solidFill>
              </a:rPr>
              <a:t>attention</a:t>
            </a:r>
            <a:r>
              <a:rPr lang="cs-CZ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!</a:t>
            </a:r>
            <a:endParaRPr lang="cs-CZ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8596" y="785794"/>
            <a:ext cx="8229600" cy="564360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4300" b="1" dirty="0" smtClean="0"/>
              <a:t>					GAS </a:t>
            </a:r>
            <a:endParaRPr lang="cs-CZ" sz="4300" b="1" dirty="0" smtClean="0"/>
          </a:p>
          <a:p>
            <a:r>
              <a:rPr lang="cs-CZ" dirty="0" err="1"/>
              <a:t>i</a:t>
            </a:r>
            <a:r>
              <a:rPr lang="cs-CZ" dirty="0" err="1" smtClean="0"/>
              <a:t>s</a:t>
            </a:r>
            <a:r>
              <a:rPr lang="cs-CZ" dirty="0" smtClean="0"/>
              <a:t> </a:t>
            </a:r>
            <a:r>
              <a:rPr lang="cs-CZ" dirty="0" err="1" smtClean="0"/>
              <a:t>comprised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neutral</a:t>
            </a:r>
            <a:r>
              <a:rPr lang="cs-CZ" dirty="0" smtClean="0"/>
              <a:t> </a:t>
            </a:r>
            <a:r>
              <a:rPr lang="cs-CZ" dirty="0" err="1" smtClean="0"/>
              <a:t>atoms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molecules</a:t>
            </a:r>
            <a:endParaRPr lang="cs-CZ" dirty="0" smtClean="0"/>
          </a:p>
          <a:p>
            <a:r>
              <a:rPr lang="cs-CZ" dirty="0" err="1"/>
              <a:t>i</a:t>
            </a:r>
            <a:r>
              <a:rPr lang="cs-CZ" dirty="0" err="1" smtClean="0"/>
              <a:t>nside</a:t>
            </a:r>
            <a:r>
              <a:rPr lang="cs-CZ" dirty="0" smtClean="0"/>
              <a:t> </a:t>
            </a:r>
            <a:r>
              <a:rPr lang="cs-CZ" dirty="0" err="1" smtClean="0"/>
              <a:t>appear</a:t>
            </a:r>
            <a:r>
              <a:rPr lang="cs-CZ" dirty="0" smtClean="0"/>
              <a:t> </a:t>
            </a:r>
            <a:r>
              <a:rPr lang="cs-CZ" dirty="0" err="1" smtClean="0"/>
              <a:t>collisions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atoms</a:t>
            </a:r>
            <a:r>
              <a:rPr lang="cs-CZ" dirty="0" smtClean="0"/>
              <a:t>,</a:t>
            </a:r>
            <a:r>
              <a:rPr lang="cs-CZ" dirty="0" err="1" smtClean="0"/>
              <a:t>ions</a:t>
            </a:r>
            <a:r>
              <a:rPr lang="cs-CZ" dirty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electrons</a:t>
            </a:r>
            <a:r>
              <a:rPr lang="cs-CZ" dirty="0" smtClean="0"/>
              <a:t> </a:t>
            </a:r>
          </a:p>
          <a:p>
            <a:pPr>
              <a:buNone/>
            </a:pPr>
            <a:r>
              <a:rPr lang="cs-CZ" dirty="0"/>
              <a:t>	-</a:t>
            </a:r>
            <a:r>
              <a:rPr lang="cs-CZ" dirty="0" smtClean="0"/>
              <a:t> non-</a:t>
            </a:r>
            <a:r>
              <a:rPr lang="cs-CZ" dirty="0" err="1" smtClean="0"/>
              <a:t>flexible</a:t>
            </a:r>
            <a:r>
              <a:rPr lang="cs-CZ" dirty="0" smtClean="0"/>
              <a:t> </a:t>
            </a:r>
            <a:r>
              <a:rPr lang="cs-CZ" dirty="0" err="1" smtClean="0"/>
              <a:t>collisions</a:t>
            </a:r>
            <a:endParaRPr lang="cs-CZ" dirty="0" smtClean="0"/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- </a:t>
            </a:r>
            <a:r>
              <a:rPr lang="cs-CZ" dirty="0" err="1" smtClean="0"/>
              <a:t>inner</a:t>
            </a:r>
            <a:r>
              <a:rPr lang="cs-CZ" dirty="0" smtClean="0"/>
              <a:t> </a:t>
            </a:r>
            <a:r>
              <a:rPr lang="cs-CZ" dirty="0" err="1" smtClean="0"/>
              <a:t>energy</a:t>
            </a:r>
            <a:r>
              <a:rPr lang="cs-CZ" dirty="0" smtClean="0"/>
              <a:t> </a:t>
            </a:r>
            <a:r>
              <a:rPr lang="cs-CZ" dirty="0" err="1" smtClean="0"/>
              <a:t>changes</a:t>
            </a:r>
            <a:endParaRPr lang="cs-CZ" dirty="0" smtClean="0"/>
          </a:p>
          <a:p>
            <a:r>
              <a:rPr lang="cs-CZ" dirty="0" smtClean="0"/>
              <a:t>NON-FLEXIBLE COLLISIONS CAUSE </a:t>
            </a:r>
            <a:r>
              <a:rPr lang="cs-CZ" b="1" dirty="0" smtClean="0"/>
              <a:t>IONIZATION, EXCITATION, DEEXCITATION AND RECOMBINATIONS </a:t>
            </a:r>
            <a:r>
              <a:rPr lang="cs-CZ" dirty="0" smtClean="0"/>
              <a:t>OF IONS AND ATOMS IN THE GAS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Townsend</a:t>
            </a:r>
            <a:r>
              <a:rPr lang="cs-CZ" dirty="0" smtClean="0"/>
              <a:t> </a:t>
            </a:r>
            <a:r>
              <a:rPr lang="cs-CZ" dirty="0" err="1" smtClean="0"/>
              <a:t>avalanche</a:t>
            </a:r>
            <a:r>
              <a:rPr lang="cs-CZ" dirty="0" smtClean="0"/>
              <a:t> </a:t>
            </a:r>
            <a:r>
              <a:rPr lang="cs-CZ" dirty="0" err="1" smtClean="0"/>
              <a:t>theory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i</a:t>
            </a:r>
            <a:r>
              <a:rPr lang="cs-CZ" dirty="0" err="1" smtClean="0"/>
              <a:t>t</a:t>
            </a:r>
            <a:r>
              <a:rPr lang="cs-CZ" dirty="0" smtClean="0"/>
              <a:t> </a:t>
            </a:r>
            <a:r>
              <a:rPr lang="cs-CZ" dirty="0" err="1" smtClean="0"/>
              <a:t>describes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aforementioned</a:t>
            </a:r>
            <a:r>
              <a:rPr lang="cs-CZ" dirty="0" smtClean="0"/>
              <a:t> </a:t>
            </a:r>
            <a:r>
              <a:rPr lang="cs-CZ" dirty="0" err="1" smtClean="0"/>
              <a:t>collisions</a:t>
            </a:r>
            <a:endParaRPr lang="cs-CZ" dirty="0" smtClean="0"/>
          </a:p>
          <a:p>
            <a:r>
              <a:rPr lang="cs-CZ" dirty="0"/>
              <a:t>a</a:t>
            </a:r>
            <a:r>
              <a:rPr lang="en-US" dirty="0" err="1" smtClean="0"/>
              <a:t>valanche</a:t>
            </a:r>
            <a:r>
              <a:rPr lang="en-US" dirty="0" smtClean="0"/>
              <a:t> effect in gas subject to </a:t>
            </a:r>
            <a:r>
              <a:rPr lang="en-US" dirty="0" err="1" smtClean="0"/>
              <a:t>ionising</a:t>
            </a:r>
            <a:r>
              <a:rPr lang="en-US" dirty="0" smtClean="0"/>
              <a:t> radiation between two plate electrodes </a:t>
            </a:r>
            <a:endParaRPr lang="cs-CZ" dirty="0"/>
          </a:p>
          <a:p>
            <a:r>
              <a:rPr lang="cs-CZ" dirty="0" smtClean="0"/>
              <a:t>t</a:t>
            </a:r>
            <a:r>
              <a:rPr lang="en-US" dirty="0" smtClean="0"/>
              <a:t>he original </a:t>
            </a:r>
            <a:r>
              <a:rPr lang="en-US" dirty="0" err="1" smtClean="0"/>
              <a:t>ionisation</a:t>
            </a:r>
            <a:r>
              <a:rPr lang="en-US" dirty="0" smtClean="0"/>
              <a:t> event liberates one electron, and each subsequent collision liberates a further electron, so two electrons emerge from each collision to sustain the avalanche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 descr="800px-Electron_avalanche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546538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</a:t>
            </a:r>
            <a:r>
              <a:rPr lang="en-US" dirty="0" smtClean="0"/>
              <a:t>he result is an avalanche multiplication that permits electrical conduction through the gas</a:t>
            </a:r>
            <a:endParaRPr lang="cs-CZ" dirty="0" smtClean="0"/>
          </a:p>
          <a:p>
            <a:r>
              <a:rPr lang="cs-CZ" dirty="0"/>
              <a:t>t</a:t>
            </a:r>
            <a:r>
              <a:rPr lang="en-US" dirty="0" smtClean="0"/>
              <a:t>he discharge requires a source of free electrons and a significant electric field; without both, the phenomenon does not occur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ElectricBrush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chemeClr val="bg1"/>
                </a:solidFill>
              </a:rPr>
              <a:t>Discharges</a:t>
            </a:r>
            <a:r>
              <a:rPr lang="cs-CZ" dirty="0" smtClean="0">
                <a:solidFill>
                  <a:schemeClr val="bg1"/>
                </a:solidFill>
              </a:rPr>
              <a:t> in </a:t>
            </a:r>
            <a:r>
              <a:rPr lang="cs-CZ" dirty="0" err="1" smtClean="0">
                <a:solidFill>
                  <a:schemeClr val="bg1"/>
                </a:solidFill>
              </a:rPr>
              <a:t>gas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sz="2800" dirty="0" smtClean="0">
                <a:solidFill>
                  <a:schemeClr val="bg1"/>
                </a:solidFill>
              </a:rPr>
              <a:t>In </a:t>
            </a:r>
            <a:r>
              <a:rPr lang="cs-CZ" sz="2800" dirty="0" err="1" smtClean="0">
                <a:solidFill>
                  <a:schemeClr val="bg1"/>
                </a:solidFill>
              </a:rPr>
              <a:t>the</a:t>
            </a:r>
            <a:r>
              <a:rPr lang="cs-CZ" sz="2800" dirty="0" smtClean="0">
                <a:solidFill>
                  <a:schemeClr val="bg1"/>
                </a:solidFill>
              </a:rPr>
              <a:t> </a:t>
            </a:r>
            <a:r>
              <a:rPr lang="cs-CZ" sz="2800" dirty="0" err="1" smtClean="0">
                <a:solidFill>
                  <a:schemeClr val="bg1"/>
                </a:solidFill>
              </a:rPr>
              <a:t>atmospheric</a:t>
            </a:r>
            <a:r>
              <a:rPr lang="cs-CZ" sz="2800" dirty="0" smtClean="0">
                <a:solidFill>
                  <a:schemeClr val="bg1"/>
                </a:solidFill>
              </a:rPr>
              <a:t> </a:t>
            </a:r>
            <a:r>
              <a:rPr lang="cs-CZ" sz="2800" dirty="0" err="1" smtClean="0">
                <a:solidFill>
                  <a:schemeClr val="bg1"/>
                </a:solidFill>
              </a:rPr>
              <a:t>or</a:t>
            </a:r>
            <a:r>
              <a:rPr lang="cs-CZ" sz="2800" dirty="0" smtClean="0">
                <a:solidFill>
                  <a:schemeClr val="bg1"/>
                </a:solidFill>
              </a:rPr>
              <a:t> </a:t>
            </a:r>
            <a:r>
              <a:rPr lang="cs-CZ" sz="2800" dirty="0" err="1" smtClean="0">
                <a:solidFill>
                  <a:schemeClr val="bg1"/>
                </a:solidFill>
              </a:rPr>
              <a:t>decreased</a:t>
            </a:r>
            <a:r>
              <a:rPr lang="cs-CZ" sz="2800" dirty="0" smtClean="0">
                <a:solidFill>
                  <a:schemeClr val="bg1"/>
                </a:solidFill>
              </a:rPr>
              <a:t> </a:t>
            </a:r>
            <a:r>
              <a:rPr lang="cs-CZ" sz="2800" dirty="0" err="1" smtClean="0">
                <a:solidFill>
                  <a:schemeClr val="bg1"/>
                </a:solidFill>
              </a:rPr>
              <a:t>pressure</a:t>
            </a:r>
            <a:r>
              <a:rPr lang="cs-CZ" sz="2800" dirty="0">
                <a:solidFill>
                  <a:schemeClr val="bg1"/>
                </a:solidFill>
              </a:rPr>
              <a:t> </a:t>
            </a:r>
            <a:r>
              <a:rPr lang="cs-CZ" sz="2800" dirty="0" err="1" smtClean="0">
                <a:solidFill>
                  <a:schemeClr val="bg1"/>
                </a:solidFill>
              </a:rPr>
              <a:t>may</a:t>
            </a:r>
            <a:r>
              <a:rPr lang="cs-CZ" sz="2800" dirty="0" smtClean="0">
                <a:solidFill>
                  <a:schemeClr val="bg1"/>
                </a:solidFill>
              </a:rPr>
              <a:t> </a:t>
            </a:r>
            <a:r>
              <a:rPr lang="cs-CZ" sz="2800" dirty="0" err="1" smtClean="0">
                <a:solidFill>
                  <a:schemeClr val="bg1"/>
                </a:solidFill>
              </a:rPr>
              <a:t>apper</a:t>
            </a:r>
            <a:r>
              <a:rPr lang="cs-CZ" sz="2800" dirty="0" smtClean="0">
                <a:solidFill>
                  <a:schemeClr val="bg1"/>
                </a:solidFill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FF0000"/>
                </a:solidFill>
              </a:rPr>
              <a:t>ARC </a:t>
            </a:r>
            <a:r>
              <a:rPr lang="cs-CZ" dirty="0" err="1" smtClean="0">
                <a:solidFill>
                  <a:srgbClr val="FF0000"/>
                </a:solidFill>
              </a:rPr>
              <a:t>discharge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sz="2400" dirty="0" smtClean="0">
                <a:solidFill>
                  <a:schemeClr val="bg1"/>
                </a:solidFill>
              </a:rPr>
              <a:t>– </a:t>
            </a:r>
            <a:r>
              <a:rPr lang="cs-CZ" sz="2400" dirty="0" err="1" smtClean="0">
                <a:solidFill>
                  <a:schemeClr val="bg1"/>
                </a:solidFill>
              </a:rPr>
              <a:t>high</a:t>
            </a:r>
            <a:r>
              <a:rPr lang="cs-CZ" sz="2400" dirty="0" smtClean="0">
                <a:solidFill>
                  <a:schemeClr val="bg1"/>
                </a:solidFill>
              </a:rPr>
              <a:t> </a:t>
            </a:r>
            <a:r>
              <a:rPr lang="cs-CZ" sz="2400" dirty="0" err="1" smtClean="0">
                <a:solidFill>
                  <a:schemeClr val="bg1"/>
                </a:solidFill>
              </a:rPr>
              <a:t>current</a:t>
            </a:r>
            <a:r>
              <a:rPr lang="cs-CZ" sz="2400" dirty="0" smtClean="0">
                <a:solidFill>
                  <a:schemeClr val="bg1"/>
                </a:solidFill>
              </a:rPr>
              <a:t>, </a:t>
            </a:r>
            <a:r>
              <a:rPr lang="cs-CZ" sz="2400" dirty="0" err="1" smtClean="0">
                <a:solidFill>
                  <a:schemeClr val="bg1"/>
                </a:solidFill>
              </a:rPr>
              <a:t>lower</a:t>
            </a:r>
            <a:r>
              <a:rPr lang="cs-CZ" sz="2400" dirty="0" smtClean="0">
                <a:solidFill>
                  <a:schemeClr val="bg1"/>
                </a:solidFill>
              </a:rPr>
              <a:t> </a:t>
            </a:r>
            <a:r>
              <a:rPr lang="cs-CZ" sz="2400" dirty="0" err="1" smtClean="0">
                <a:solidFill>
                  <a:schemeClr val="bg1"/>
                </a:solidFill>
              </a:rPr>
              <a:t>voltage</a:t>
            </a:r>
            <a:r>
              <a:rPr lang="cs-CZ" sz="2400" dirty="0" smtClean="0">
                <a:solidFill>
                  <a:schemeClr val="bg1"/>
                </a:solidFill>
              </a:rPr>
              <a:t>, </a:t>
            </a:r>
            <a:r>
              <a:rPr lang="cs-CZ" sz="2400" dirty="0" err="1" smtClean="0">
                <a:solidFill>
                  <a:schemeClr val="bg1"/>
                </a:solidFill>
              </a:rPr>
              <a:t>high</a:t>
            </a:r>
            <a:r>
              <a:rPr lang="cs-CZ" sz="2400" dirty="0" smtClean="0">
                <a:solidFill>
                  <a:schemeClr val="bg1"/>
                </a:solidFill>
              </a:rPr>
              <a:t> </a:t>
            </a:r>
            <a:r>
              <a:rPr lang="cs-CZ" sz="2400" dirty="0" err="1" smtClean="0">
                <a:solidFill>
                  <a:schemeClr val="bg1"/>
                </a:solidFill>
              </a:rPr>
              <a:t>temperature</a:t>
            </a:r>
            <a:endParaRPr lang="cs-CZ" sz="2400" dirty="0" smtClean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FF0000"/>
                </a:solidFill>
              </a:rPr>
              <a:t>CORONA </a:t>
            </a:r>
            <a:r>
              <a:rPr lang="cs-CZ" dirty="0" err="1" smtClean="0">
                <a:solidFill>
                  <a:srgbClr val="FF0000"/>
                </a:solidFill>
              </a:rPr>
              <a:t>discharge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sz="2400" dirty="0" smtClean="0">
                <a:solidFill>
                  <a:schemeClr val="bg1"/>
                </a:solidFill>
              </a:rPr>
              <a:t>– </a:t>
            </a:r>
            <a:r>
              <a:rPr lang="cs-CZ" sz="2400" dirty="0" err="1" smtClean="0">
                <a:solidFill>
                  <a:schemeClr val="bg1"/>
                </a:solidFill>
              </a:rPr>
              <a:t>is</a:t>
            </a:r>
            <a:r>
              <a:rPr lang="cs-CZ" sz="2400" dirty="0" smtClean="0">
                <a:solidFill>
                  <a:schemeClr val="bg1"/>
                </a:solidFill>
              </a:rPr>
              <a:t> </a:t>
            </a:r>
            <a:r>
              <a:rPr lang="cs-CZ" sz="2400" dirty="0" err="1" smtClean="0">
                <a:solidFill>
                  <a:schemeClr val="bg1"/>
                </a:solidFill>
              </a:rPr>
              <a:t>created</a:t>
            </a:r>
            <a:r>
              <a:rPr lang="cs-CZ" sz="2400" dirty="0" smtClean="0">
                <a:solidFill>
                  <a:schemeClr val="bg1"/>
                </a:solidFill>
              </a:rPr>
              <a:t> in a </a:t>
            </a:r>
            <a:r>
              <a:rPr lang="cs-CZ" sz="2400" dirty="0" err="1" smtClean="0">
                <a:solidFill>
                  <a:schemeClr val="bg1"/>
                </a:solidFill>
              </a:rPr>
              <a:t>strong</a:t>
            </a:r>
            <a:r>
              <a:rPr lang="cs-CZ" sz="2400" dirty="0" smtClean="0">
                <a:solidFill>
                  <a:schemeClr val="bg1"/>
                </a:solidFill>
              </a:rPr>
              <a:t> non-</a:t>
            </a:r>
            <a:r>
              <a:rPr lang="cs-CZ" sz="2400" dirty="0" err="1" smtClean="0">
                <a:solidFill>
                  <a:schemeClr val="bg1"/>
                </a:solidFill>
              </a:rPr>
              <a:t>homogenous</a:t>
            </a:r>
            <a:r>
              <a:rPr lang="cs-CZ" sz="2400" dirty="0" smtClean="0">
                <a:solidFill>
                  <a:schemeClr val="bg1"/>
                </a:solidFill>
              </a:rPr>
              <a:t> </a:t>
            </a:r>
            <a:r>
              <a:rPr lang="cs-CZ" sz="2400" dirty="0" err="1" smtClean="0">
                <a:solidFill>
                  <a:schemeClr val="bg1"/>
                </a:solidFill>
              </a:rPr>
              <a:t>electric</a:t>
            </a:r>
            <a:r>
              <a:rPr lang="cs-CZ" sz="2400" dirty="0" smtClean="0">
                <a:solidFill>
                  <a:schemeClr val="bg1"/>
                </a:solidFill>
              </a:rPr>
              <a:t> </a:t>
            </a:r>
            <a:r>
              <a:rPr lang="cs-CZ" sz="2400" dirty="0" err="1" smtClean="0">
                <a:solidFill>
                  <a:schemeClr val="bg1"/>
                </a:solidFill>
              </a:rPr>
              <a:t>field</a:t>
            </a:r>
            <a:endParaRPr lang="cs-CZ" sz="2400" dirty="0" smtClean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FF0000"/>
                </a:solidFill>
              </a:rPr>
              <a:t>SPARKLE </a:t>
            </a:r>
            <a:r>
              <a:rPr lang="cs-CZ" dirty="0" err="1" smtClean="0">
                <a:solidFill>
                  <a:srgbClr val="FF0000"/>
                </a:solidFill>
              </a:rPr>
              <a:t>discharge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sz="2400" dirty="0" smtClean="0">
                <a:solidFill>
                  <a:schemeClr val="bg1"/>
                </a:solidFill>
              </a:rPr>
              <a:t>– </a:t>
            </a:r>
            <a:r>
              <a:rPr lang="cs-CZ" sz="2400" dirty="0" err="1" smtClean="0">
                <a:solidFill>
                  <a:schemeClr val="bg1"/>
                </a:solidFill>
              </a:rPr>
              <a:t>high</a:t>
            </a:r>
            <a:r>
              <a:rPr lang="cs-CZ" sz="2400" dirty="0" smtClean="0">
                <a:solidFill>
                  <a:schemeClr val="bg1"/>
                </a:solidFill>
              </a:rPr>
              <a:t> </a:t>
            </a:r>
            <a:r>
              <a:rPr lang="cs-CZ" sz="2400" dirty="0" err="1" smtClean="0">
                <a:solidFill>
                  <a:schemeClr val="bg1"/>
                </a:solidFill>
              </a:rPr>
              <a:t>currents</a:t>
            </a:r>
            <a:r>
              <a:rPr lang="cs-CZ" sz="2400" dirty="0" smtClean="0">
                <a:solidFill>
                  <a:schemeClr val="bg1"/>
                </a:solidFill>
              </a:rPr>
              <a:t> </a:t>
            </a:r>
            <a:r>
              <a:rPr lang="cs-CZ" sz="2400" dirty="0" err="1" smtClean="0">
                <a:solidFill>
                  <a:schemeClr val="bg1"/>
                </a:solidFill>
              </a:rPr>
              <a:t>through</a:t>
            </a:r>
            <a:r>
              <a:rPr lang="cs-CZ" sz="2400" dirty="0" smtClean="0">
                <a:solidFill>
                  <a:schemeClr val="bg1"/>
                </a:solidFill>
              </a:rPr>
              <a:t> a </a:t>
            </a:r>
            <a:r>
              <a:rPr lang="cs-CZ" sz="2400" dirty="0" err="1" smtClean="0">
                <a:solidFill>
                  <a:schemeClr val="bg1"/>
                </a:solidFill>
              </a:rPr>
              <a:t>smaller</a:t>
            </a:r>
            <a:r>
              <a:rPr lang="cs-CZ" sz="2400" dirty="0" smtClean="0">
                <a:solidFill>
                  <a:schemeClr val="bg1"/>
                </a:solidFill>
              </a:rPr>
              <a:t> </a:t>
            </a:r>
            <a:r>
              <a:rPr lang="cs-CZ" sz="2400" dirty="0" err="1" smtClean="0">
                <a:solidFill>
                  <a:schemeClr val="bg1"/>
                </a:solidFill>
              </a:rPr>
              <a:t>section</a:t>
            </a:r>
            <a:r>
              <a:rPr lang="cs-CZ" sz="2400" dirty="0" smtClean="0">
                <a:solidFill>
                  <a:schemeClr val="bg1"/>
                </a:solidFill>
              </a:rPr>
              <a:t>, </a:t>
            </a:r>
            <a:r>
              <a:rPr lang="cs-CZ" sz="2400" dirty="0" err="1" smtClean="0">
                <a:solidFill>
                  <a:schemeClr val="bg1"/>
                </a:solidFill>
              </a:rPr>
              <a:t>short</a:t>
            </a:r>
            <a:r>
              <a:rPr lang="cs-CZ" sz="2400" dirty="0" smtClean="0">
                <a:solidFill>
                  <a:schemeClr val="bg1"/>
                </a:solidFill>
              </a:rPr>
              <a:t> </a:t>
            </a:r>
            <a:r>
              <a:rPr lang="cs-CZ" sz="2400" dirty="0" err="1" smtClean="0">
                <a:solidFill>
                  <a:schemeClr val="bg1"/>
                </a:solidFill>
              </a:rPr>
              <a:t>lastin</a:t>
            </a:r>
            <a:r>
              <a:rPr lang="cs-CZ" sz="2400" dirty="0" err="1">
                <a:solidFill>
                  <a:schemeClr val="bg1"/>
                </a:solidFill>
              </a:rPr>
              <a:t>g</a:t>
            </a:r>
            <a:endParaRPr lang="cs-CZ" sz="2400" dirty="0" smtClean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FF0000"/>
                </a:solidFill>
              </a:rPr>
              <a:t>SMOLDERING </a:t>
            </a:r>
            <a:r>
              <a:rPr lang="cs-CZ" dirty="0" err="1" smtClean="0">
                <a:solidFill>
                  <a:srgbClr val="FF0000"/>
                </a:solidFill>
              </a:rPr>
              <a:t>electric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discharge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sz="2400" dirty="0" smtClean="0">
                <a:solidFill>
                  <a:schemeClr val="bg1"/>
                </a:solidFill>
              </a:rPr>
              <a:t>–</a:t>
            </a:r>
            <a:r>
              <a:rPr lang="cs-CZ" sz="2400" dirty="0" err="1" smtClean="0">
                <a:solidFill>
                  <a:schemeClr val="bg1"/>
                </a:solidFill>
              </a:rPr>
              <a:t>low</a:t>
            </a:r>
            <a:r>
              <a:rPr lang="cs-CZ" sz="2400" dirty="0" smtClean="0">
                <a:solidFill>
                  <a:schemeClr val="bg1"/>
                </a:solidFill>
              </a:rPr>
              <a:t> </a:t>
            </a:r>
            <a:r>
              <a:rPr lang="cs-CZ" sz="2400" dirty="0" err="1" smtClean="0">
                <a:solidFill>
                  <a:schemeClr val="bg1"/>
                </a:solidFill>
              </a:rPr>
              <a:t>current</a:t>
            </a:r>
            <a:r>
              <a:rPr lang="cs-CZ" sz="2400" dirty="0" smtClean="0">
                <a:solidFill>
                  <a:schemeClr val="bg1"/>
                </a:solidFill>
              </a:rPr>
              <a:t>, </a:t>
            </a:r>
            <a:r>
              <a:rPr lang="cs-CZ" sz="2400" dirty="0" err="1" smtClean="0">
                <a:solidFill>
                  <a:schemeClr val="bg1"/>
                </a:solidFill>
              </a:rPr>
              <a:t>low</a:t>
            </a:r>
            <a:r>
              <a:rPr lang="cs-CZ" sz="2400" dirty="0" smtClean="0">
                <a:solidFill>
                  <a:schemeClr val="bg1"/>
                </a:solidFill>
              </a:rPr>
              <a:t> </a:t>
            </a:r>
            <a:r>
              <a:rPr lang="cs-CZ" sz="2400" dirty="0" err="1" smtClean="0">
                <a:solidFill>
                  <a:schemeClr val="bg1"/>
                </a:solidFill>
              </a:rPr>
              <a:t>temperature</a:t>
            </a:r>
            <a:endParaRPr lang="cs-CZ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Plasma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err="1"/>
              <a:t>i</a:t>
            </a:r>
            <a:r>
              <a:rPr lang="cs-CZ" dirty="0" err="1" smtClean="0"/>
              <a:t>onized</a:t>
            </a:r>
            <a:r>
              <a:rPr lang="cs-CZ" dirty="0" smtClean="0"/>
              <a:t> </a:t>
            </a:r>
            <a:r>
              <a:rPr lang="cs-CZ" dirty="0" err="1" smtClean="0"/>
              <a:t>gas</a:t>
            </a:r>
            <a:r>
              <a:rPr lang="cs-CZ" dirty="0" smtClean="0"/>
              <a:t>, </a:t>
            </a:r>
            <a:r>
              <a:rPr lang="cs-CZ" dirty="0" err="1" smtClean="0"/>
              <a:t>which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created</a:t>
            </a:r>
            <a:r>
              <a:rPr lang="cs-CZ" dirty="0" smtClean="0"/>
              <a:t> in </a:t>
            </a:r>
            <a:r>
              <a:rPr lang="cs-CZ" dirty="0" err="1" smtClean="0"/>
              <a:t>any</a:t>
            </a:r>
            <a:r>
              <a:rPr lang="cs-CZ" dirty="0" smtClean="0"/>
              <a:t> </a:t>
            </a:r>
            <a:r>
              <a:rPr lang="cs-CZ" dirty="0" err="1" smtClean="0"/>
              <a:t>discharges</a:t>
            </a:r>
            <a:endParaRPr lang="cs-CZ" dirty="0" smtClean="0"/>
          </a:p>
          <a:p>
            <a:r>
              <a:rPr lang="cs-CZ" dirty="0" err="1"/>
              <a:t>w</a:t>
            </a:r>
            <a:r>
              <a:rPr lang="cs-CZ" dirty="0" err="1" smtClean="0"/>
              <a:t>as</a:t>
            </a:r>
            <a:r>
              <a:rPr lang="cs-CZ" dirty="0" smtClean="0"/>
              <a:t> </a:t>
            </a:r>
            <a:r>
              <a:rPr lang="cs-CZ" dirty="0" err="1" smtClean="0"/>
              <a:t>discovered</a:t>
            </a:r>
            <a:r>
              <a:rPr lang="cs-CZ" dirty="0" smtClean="0"/>
              <a:t> in 1923 by </a:t>
            </a:r>
            <a:r>
              <a:rPr lang="cs-CZ" dirty="0" err="1" smtClean="0"/>
              <a:t>Lagmuir</a:t>
            </a:r>
            <a:endParaRPr lang="cs-CZ" dirty="0" smtClean="0"/>
          </a:p>
          <a:p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comprising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ions</a:t>
            </a:r>
            <a:r>
              <a:rPr lang="cs-CZ" dirty="0" smtClean="0"/>
              <a:t>, </a:t>
            </a:r>
            <a:r>
              <a:rPr lang="cs-CZ" dirty="0" err="1" smtClean="0"/>
              <a:t>electrons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neutral</a:t>
            </a:r>
            <a:r>
              <a:rPr lang="cs-CZ" dirty="0" smtClean="0"/>
              <a:t> </a:t>
            </a:r>
            <a:r>
              <a:rPr lang="cs-CZ" dirty="0" err="1" smtClean="0"/>
              <a:t>particles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molecules</a:t>
            </a:r>
            <a:endParaRPr lang="cs-CZ" dirty="0" smtClean="0"/>
          </a:p>
          <a:p>
            <a:r>
              <a:rPr lang="cs-CZ" dirty="0" err="1"/>
              <a:t>i</a:t>
            </a:r>
            <a:r>
              <a:rPr lang="cs-CZ" dirty="0" err="1" smtClean="0"/>
              <a:t>s</a:t>
            </a:r>
            <a:r>
              <a:rPr lang="cs-CZ" dirty="0" smtClean="0"/>
              <a:t> </a:t>
            </a:r>
            <a:r>
              <a:rPr lang="cs-CZ" dirty="0" err="1" smtClean="0"/>
              <a:t>created</a:t>
            </a:r>
            <a:r>
              <a:rPr lang="cs-CZ" dirty="0" smtClean="0"/>
              <a:t> by </a:t>
            </a:r>
            <a:r>
              <a:rPr lang="cs-CZ" dirty="0" err="1" smtClean="0"/>
              <a:t>unbounding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electrons</a:t>
            </a:r>
            <a:endParaRPr lang="cs-CZ" dirty="0" smtClean="0"/>
          </a:p>
          <a:p>
            <a:pPr>
              <a:buNone/>
            </a:pPr>
            <a:r>
              <a:rPr lang="cs-CZ" dirty="0"/>
              <a:t>	</a:t>
            </a:r>
            <a:r>
              <a:rPr lang="cs-CZ" b="1" dirty="0" err="1" smtClean="0"/>
              <a:t>from</a:t>
            </a:r>
            <a:r>
              <a:rPr lang="cs-CZ" b="1" dirty="0" smtClean="0"/>
              <a:t> </a:t>
            </a:r>
            <a:r>
              <a:rPr lang="cs-CZ" b="1" dirty="0" err="1" smtClean="0"/>
              <a:t>the</a:t>
            </a:r>
            <a:r>
              <a:rPr lang="cs-CZ" b="1" dirty="0" smtClean="0"/>
              <a:t> </a:t>
            </a:r>
            <a:r>
              <a:rPr lang="cs-CZ" b="1" dirty="0" err="1" smtClean="0"/>
              <a:t>electron</a:t>
            </a:r>
            <a:r>
              <a:rPr lang="cs-CZ" b="1" dirty="0" smtClean="0"/>
              <a:t> </a:t>
            </a:r>
            <a:r>
              <a:rPr lang="cs-CZ" b="1" dirty="0" err="1" smtClean="0"/>
              <a:t>shell</a:t>
            </a:r>
            <a:r>
              <a:rPr lang="cs-CZ" b="1" dirty="0" smtClean="0"/>
              <a:t> </a:t>
            </a:r>
            <a:r>
              <a:rPr lang="cs-CZ" b="1" dirty="0" err="1" smtClean="0"/>
              <a:t>of</a:t>
            </a:r>
            <a:r>
              <a:rPr lang="cs-CZ" b="1" dirty="0" smtClean="0"/>
              <a:t> </a:t>
            </a:r>
            <a:r>
              <a:rPr lang="cs-CZ" b="1" dirty="0" err="1" smtClean="0"/>
              <a:t>atoms</a:t>
            </a:r>
            <a:r>
              <a:rPr lang="cs-CZ" b="1" dirty="0" smtClean="0"/>
              <a:t> </a:t>
            </a:r>
            <a:r>
              <a:rPr lang="cs-CZ" b="1" dirty="0" err="1" smtClean="0"/>
              <a:t>of</a:t>
            </a:r>
            <a:r>
              <a:rPr lang="cs-CZ" b="1" dirty="0" smtClean="0"/>
              <a:t> </a:t>
            </a:r>
            <a:r>
              <a:rPr lang="cs-CZ" b="1" dirty="0" err="1" smtClean="0"/>
              <a:t>gas</a:t>
            </a:r>
            <a:r>
              <a:rPr lang="cs-CZ" b="1" dirty="0" smtClean="0"/>
              <a:t> 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err="1" smtClean="0"/>
              <a:t>or</a:t>
            </a:r>
            <a:endParaRPr lang="cs-CZ" dirty="0" smtClean="0"/>
          </a:p>
          <a:p>
            <a:pPr>
              <a:buNone/>
            </a:pPr>
            <a:r>
              <a:rPr lang="cs-CZ" dirty="0"/>
              <a:t>	</a:t>
            </a:r>
            <a:r>
              <a:rPr lang="cs-CZ" b="1" dirty="0" smtClean="0"/>
              <a:t>by </a:t>
            </a:r>
            <a:r>
              <a:rPr lang="cs-CZ" b="1" dirty="0" err="1" smtClean="0"/>
              <a:t>the</a:t>
            </a:r>
            <a:r>
              <a:rPr lang="cs-CZ" b="1" dirty="0" smtClean="0"/>
              <a:t> </a:t>
            </a:r>
            <a:r>
              <a:rPr lang="cs-CZ" b="1" dirty="0" err="1" smtClean="0"/>
              <a:t>tearing</a:t>
            </a:r>
            <a:r>
              <a:rPr lang="cs-CZ" b="1" dirty="0" smtClean="0"/>
              <a:t> </a:t>
            </a:r>
            <a:r>
              <a:rPr lang="cs-CZ" b="1" dirty="0" err="1" smtClean="0"/>
              <a:t>of</a:t>
            </a:r>
            <a:r>
              <a:rPr lang="cs-CZ" b="1" dirty="0" smtClean="0"/>
              <a:t> </a:t>
            </a:r>
            <a:r>
              <a:rPr lang="cs-CZ" b="1" dirty="0" err="1" smtClean="0"/>
              <a:t>molecules</a:t>
            </a:r>
            <a:r>
              <a:rPr lang="cs-CZ" b="1" dirty="0" smtClean="0"/>
              <a:t> </a:t>
            </a:r>
            <a:r>
              <a:rPr lang="en-US" b="1" dirty="0" smtClean="0"/>
              <a:t>=</a:t>
            </a:r>
            <a:r>
              <a:rPr lang="cs-CZ" b="1" dirty="0" smtClean="0"/>
              <a:t> </a:t>
            </a:r>
            <a:r>
              <a:rPr lang="cs-CZ" b="1" dirty="0" err="1" smtClean="0"/>
              <a:t>ionization</a:t>
            </a: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Paschen</a:t>
            </a:r>
            <a:r>
              <a:rPr lang="cs-CZ" dirty="0" smtClean="0"/>
              <a:t>´s </a:t>
            </a:r>
            <a:r>
              <a:rPr lang="cs-CZ" dirty="0" err="1" smtClean="0"/>
              <a:t>law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i</a:t>
            </a:r>
            <a:r>
              <a:rPr lang="en-US" dirty="0" smtClean="0"/>
              <a:t>s an equation that gives the breakdown voltage</a:t>
            </a:r>
            <a:r>
              <a:rPr lang="cs-CZ" dirty="0" smtClean="0"/>
              <a:t> </a:t>
            </a:r>
            <a:r>
              <a:rPr lang="cs-CZ" sz="2800" dirty="0" smtClean="0"/>
              <a:t>U</a:t>
            </a:r>
            <a:r>
              <a:rPr lang="el-GR" sz="2800" dirty="0" smtClean="0"/>
              <a:t>ᵨ</a:t>
            </a:r>
            <a:r>
              <a:rPr lang="cs-CZ" sz="2800" dirty="0" smtClean="0"/>
              <a:t>ᵣ</a:t>
            </a:r>
            <a:r>
              <a:rPr lang="en-US" dirty="0" smtClean="0"/>
              <a:t>, that is the voltage necessary to start a discharge or electric arc, between two electrodes in a gas as a function of pressure and gap length</a:t>
            </a:r>
            <a:endParaRPr lang="cs-CZ" dirty="0" smtClean="0"/>
          </a:p>
          <a:p>
            <a:r>
              <a:rPr lang="cs-CZ" dirty="0"/>
              <a:t> </a:t>
            </a:r>
            <a:r>
              <a:rPr lang="cs-CZ" sz="4800" dirty="0" smtClean="0"/>
              <a:t>U</a:t>
            </a:r>
            <a:r>
              <a:rPr lang="el-GR" sz="4800" dirty="0" smtClean="0"/>
              <a:t>ᵨ</a:t>
            </a:r>
            <a:r>
              <a:rPr lang="cs-CZ" sz="4800" dirty="0" smtClean="0"/>
              <a:t>ᵣ </a:t>
            </a:r>
            <a:r>
              <a:rPr lang="en-US" sz="4800" dirty="0" smtClean="0"/>
              <a:t>= f.</a:t>
            </a:r>
            <a:r>
              <a:rPr lang="cs-CZ" sz="4800" dirty="0" smtClean="0"/>
              <a:t>(</a:t>
            </a:r>
            <a:r>
              <a:rPr lang="cs-CZ" sz="4800" dirty="0" err="1" smtClean="0"/>
              <a:t>p.d</a:t>
            </a:r>
            <a:r>
              <a:rPr lang="cs-CZ" sz="4800" dirty="0" smtClean="0"/>
              <a:t>)</a:t>
            </a:r>
          </a:p>
          <a:p>
            <a:pPr>
              <a:buNone/>
            </a:pPr>
            <a:endParaRPr lang="cs-CZ" sz="2400" dirty="0" smtClean="0"/>
          </a:p>
          <a:p>
            <a:pPr>
              <a:buNone/>
            </a:pPr>
            <a:r>
              <a:rPr lang="cs-CZ" sz="2800" dirty="0" smtClean="0"/>
              <a:t>f…</a:t>
            </a:r>
            <a:r>
              <a:rPr lang="cs-CZ" sz="2800" dirty="0" err="1" smtClean="0"/>
              <a:t>constant</a:t>
            </a:r>
            <a:r>
              <a:rPr lang="cs-CZ" sz="2800" dirty="0" smtClean="0"/>
              <a:t>  </a:t>
            </a:r>
          </a:p>
          <a:p>
            <a:pPr>
              <a:buNone/>
            </a:pPr>
            <a:r>
              <a:rPr lang="cs-CZ" sz="2800" dirty="0" smtClean="0"/>
              <a:t>p…</a:t>
            </a:r>
            <a:r>
              <a:rPr lang="cs-CZ" sz="2800" dirty="0" err="1" smtClean="0"/>
              <a:t>pressure</a:t>
            </a:r>
            <a:r>
              <a:rPr lang="cs-CZ" sz="2800" dirty="0" smtClean="0"/>
              <a:t>  d…distance </a:t>
            </a:r>
            <a:r>
              <a:rPr lang="cs-CZ" sz="2800" dirty="0" err="1" smtClean="0"/>
              <a:t>between</a:t>
            </a:r>
            <a:r>
              <a:rPr lang="cs-CZ" sz="2800" dirty="0" smtClean="0"/>
              <a:t> </a:t>
            </a:r>
            <a:r>
              <a:rPr lang="cs-CZ" sz="2800" dirty="0" err="1" smtClean="0"/>
              <a:t>anode</a:t>
            </a:r>
            <a:r>
              <a:rPr lang="cs-CZ" sz="2800" dirty="0" smtClean="0"/>
              <a:t> </a:t>
            </a:r>
            <a:r>
              <a:rPr lang="cs-CZ" sz="2800" dirty="0" err="1" smtClean="0"/>
              <a:t>and</a:t>
            </a:r>
            <a:r>
              <a:rPr lang="cs-CZ" sz="2800" dirty="0" smtClean="0"/>
              <a:t> </a:t>
            </a:r>
            <a:r>
              <a:rPr lang="cs-CZ" sz="2800" dirty="0" err="1" smtClean="0"/>
              <a:t>cathode</a:t>
            </a: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 descr="Paschen_curves.svg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0100" y="500042"/>
            <a:ext cx="6715171" cy="573909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529</Words>
  <Application>Microsoft Office PowerPoint</Application>
  <PresentationFormat>Předvádění na obrazovce (4:3)</PresentationFormat>
  <Paragraphs>98</Paragraphs>
  <Slides>17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Motiv sady Office</vt:lpstr>
      <vt:lpstr>Plasma </vt:lpstr>
      <vt:lpstr>Snímek 2</vt:lpstr>
      <vt:lpstr>Townsend avalanche theory</vt:lpstr>
      <vt:lpstr>Snímek 4</vt:lpstr>
      <vt:lpstr>Snímek 5</vt:lpstr>
      <vt:lpstr>Discharges in gas</vt:lpstr>
      <vt:lpstr>Plasma</vt:lpstr>
      <vt:lpstr>Paschen´s law</vt:lpstr>
      <vt:lpstr>Snímek 9</vt:lpstr>
      <vt:lpstr>Electrocauteries</vt:lpstr>
      <vt:lpstr>The effects of the heat on the tissues</vt:lpstr>
      <vt:lpstr>Heating of tissues by sparkle discharge</vt:lpstr>
      <vt:lpstr>Snímek 13</vt:lpstr>
      <vt:lpstr>Jett Plasma Lift Medical</vt:lpstr>
      <vt:lpstr>the best outcome is reached in the 50-60% of current</vt:lpstr>
      <vt:lpstr>Snímek 16</vt:lpstr>
      <vt:lpstr>Thank you for your attention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Plasma </dc:title>
  <dc:creator>Jana</dc:creator>
  <cp:lastModifiedBy>Jana</cp:lastModifiedBy>
  <cp:revision>3</cp:revision>
  <dcterms:created xsi:type="dcterms:W3CDTF">2016-06-28T13:21:33Z</dcterms:created>
  <dcterms:modified xsi:type="dcterms:W3CDTF">2016-06-29T20:11:08Z</dcterms:modified>
</cp:coreProperties>
</file>