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4" r:id="rId25"/>
    <p:sldId id="283" r:id="rId26"/>
    <p:sldId id="288" r:id="rId27"/>
    <p:sldId id="287" r:id="rId28"/>
    <p:sldId id="259" r:id="rId2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580EA-0B9F-4A24-81BB-74AB4425C29E}" type="datetimeFigureOut">
              <a:rPr lang="cs-CZ" smtClean="0"/>
              <a:t>14.03.2018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D1691-EFCF-486F-BD52-8720028388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5346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00833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474706" y="5085184"/>
            <a:ext cx="8436764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5000"/>
            </a:pPr>
            <a:r>
              <a:rPr lang="cs-CZ" sz="3000" dirty="0" smtClean="0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Liba Krejzlikova</a:t>
            </a:r>
          </a:p>
          <a:p>
            <a:pPr lvl="0" algn="ctr">
              <a:buSzPts val="5000"/>
            </a:pPr>
            <a:r>
              <a:rPr lang="en-US" sz="2200" dirty="0" smtClean="0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Business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Development </a:t>
            </a:r>
            <a:r>
              <a:rPr lang="en-US" sz="2200" dirty="0" smtClean="0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r>
              <a:rPr lang="cs-CZ" sz="2200" dirty="0" smtClean="0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 smtClean="0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Marketing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Manager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4316190"/>
            <a:ext cx="8684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</a:t>
            </a:r>
            <a:r>
              <a:rPr lang="en-US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of</a:t>
            </a:r>
            <a:r>
              <a:rPr lang="cs-CZ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</a:t>
            </a:r>
            <a:r>
              <a:rPr lang="en-US" sz="3200" b="1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Plasma Lift </a:t>
            </a:r>
            <a:r>
              <a:rPr lang="en-US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Medical</a:t>
            </a:r>
            <a:r>
              <a:rPr lang="cs-CZ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3200" b="1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en-US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2 ways of JETT Plasma Lift Medical use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735337" y="2204864"/>
            <a:ext cx="67656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2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Contactless – golden applicator:</a:t>
            </a: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heating</a:t>
            </a: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burning - </a:t>
            </a:r>
            <a:r>
              <a:rPr lang="en-US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resurfation</a:t>
            </a:r>
            <a:endParaRPr lang="en-US" sz="22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dirty="0" err="1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anaesthesia</a:t>
            </a:r>
            <a:r>
              <a:rPr lang="en-US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needed</a:t>
            </a: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Intensities </a:t>
            </a: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6-8</a:t>
            </a: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en-US" sz="22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effect </a:t>
            </a: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of plasma flows on tissues:</a:t>
            </a: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 	</a:t>
            </a:r>
            <a:endParaRPr lang="en-US" sz="18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buClr>
                <a:srgbClr val="646464"/>
              </a:buClr>
              <a:buSzPts val="2400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8B1A16E-4FCB-4B36-8DE8-64A6A53600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2663" y="2225678"/>
            <a:ext cx="1957674" cy="13312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TextovéPole 2"/>
          <p:cNvSpPr txBox="1"/>
          <p:nvPr/>
        </p:nvSpPr>
        <p:spPr>
          <a:xfrm>
            <a:off x="2239393" y="4005064"/>
            <a:ext cx="62615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Scanning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 (continual movements) = superficial burn of the skin (like peeling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)</a:t>
            </a:r>
            <a:endParaRPr lang="cs-CZ" sz="1800" dirty="0" smtClean="0">
              <a:solidFill>
                <a:srgbClr val="646464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Dot-by-dot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 (max 3 seconds at 1 place) = </a:t>
            </a:r>
            <a:r>
              <a:rPr lang="en-US" sz="1800" dirty="0" err="1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microtraumas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 in dermis, stimulates fibroblasts to produce 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collagen</a:t>
            </a:r>
            <a:endParaRPr lang="cs-CZ" sz="1800" dirty="0" smtClean="0">
              <a:solidFill>
                <a:srgbClr val="646464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Together:  very effective peeling, tissue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recovery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, skin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tightening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, improvement of flexibility and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stimulation of immunity 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and 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resistance of the tissues</a:t>
            </a:r>
          </a:p>
          <a:p>
            <a:endParaRPr lang="en-US" sz="2400" dirty="0"/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646464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646464"/>
              </a:solidFill>
              <a:latin typeface="Calibri"/>
              <a:ea typeface="Calibri"/>
              <a:cs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26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Golden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tip use</a:t>
            </a:r>
          </a:p>
        </p:txBody>
      </p:sp>
      <p:sp>
        <p:nvSpPr>
          <p:cNvPr id="69" name="Shape 69"/>
          <p:cNvSpPr/>
          <p:nvPr/>
        </p:nvSpPr>
        <p:spPr>
          <a:xfrm>
            <a:off x="1756916" y="2060848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highest intensities 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(6, 7 and 8) are able to destroy skin cells. The tip of the device can reach temperatures up to 80°C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cs-CZ" sz="18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 relatively low electric power,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at maximum 1.8 W 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is applied and as it affects only a small area, it is able to cause the evaporation of cell liquids. </a:t>
            </a:r>
            <a: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High temperature causes coagulation of tissue and blood proteins, which is used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for stopping a small bleeding 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– to closure of small veins (with a diameter of 2-3 mm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.)</a:t>
            </a:r>
            <a: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8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The discharge is applied with a smaller power (1.8 W), compared to common </a:t>
            </a:r>
            <a:r>
              <a:rPr lang="en-US" sz="18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electrocauters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5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Indications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34888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angioma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senilis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verrucae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seborrhoicae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verrucae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plane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angiokeratoma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teleangiectasis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lentigo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fibroma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molle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keratoacanthoma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7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Indications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34888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condyloma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accuminata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moluscum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contagiosum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verrucae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vulgares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verrucae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filliformes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naevus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capillaris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naevus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arraneus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keratosis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actinica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keratosis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senilis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keratosis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seborrhoica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89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Types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34888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Superficial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deep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wrinkles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Small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warts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Fibromas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hemangiomas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Couperosis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dilated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vessels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) –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closing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vessels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Pigment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spots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Scars</a:t>
            </a: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Bleeding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capillary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bleeding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a minor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surgery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stops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bleeding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67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Contraindications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132856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Pacemaker,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Holter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blood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monitoring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ECG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implanted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electrical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device</a:t>
            </a:r>
            <a:endParaRPr lang="cs-CZ" sz="22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Epilepsy</a:t>
            </a:r>
            <a:endParaRPr lang="cs-CZ" sz="22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Pregnancy</a:t>
            </a:r>
            <a:endParaRPr lang="cs-CZ" sz="22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Metal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implants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area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Skin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problems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inflammation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diseases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erysipelas</a:t>
            </a:r>
            <a:endParaRPr lang="cs-CZ" sz="22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Oncological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non-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controlled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hardly-controlled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2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disease</a:t>
            </a:r>
            <a:r>
              <a:rPr lang="cs-CZ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0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Case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735337" y="2132856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50 years old patient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 surgical blepharoplasty 6-7 years ago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main problem: superficial and deep wrinkles around the eyes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5.jpg">
            <a:extLst>
              <a:ext uri="{FF2B5EF4-FFF2-40B4-BE49-F238E27FC236}">
                <a16:creationId xmlns:a16="http://schemas.microsoft.com/office/drawing/2014/main" xmlns="" id="{B6E0E65A-FCA8-4E38-83B0-399D4731E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8405"/>
          <a:stretch>
            <a:fillRect/>
          </a:stretch>
        </p:blipFill>
        <p:spPr>
          <a:xfrm>
            <a:off x="4817025" y="3655333"/>
            <a:ext cx="3342855" cy="243428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93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Protocol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(EUROPE)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3491880" y="2658121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Informed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consent</a:t>
            </a: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Contraindications</a:t>
            </a: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desinfection</a:t>
            </a: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local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anaesthesia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vasoconstriction</a:t>
            </a:r>
            <a: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part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like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epinephrin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treating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upper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eye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lid </a:t>
            </a:r>
            <a: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b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000" dirty="0" err="1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scanning</a:t>
            </a:r>
            <a: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5-7 min. to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visible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flush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cs-CZ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erythema</a:t>
            </a: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55576" y="2042568"/>
            <a:ext cx="17281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Before</a:t>
            </a:r>
            <a:endParaRPr lang="cs-CZ" sz="2000" dirty="0">
              <a:solidFill>
                <a:srgbClr val="646464"/>
              </a:solidFill>
              <a:latin typeface="Calibri"/>
              <a:ea typeface="Calibri"/>
              <a:cs typeface="Calibri"/>
            </a:endParaRPr>
          </a:p>
          <a:p>
            <a:endParaRPr lang="cs-CZ" dirty="0"/>
          </a:p>
        </p:txBody>
      </p:sp>
      <p:pic>
        <p:nvPicPr>
          <p:cNvPr id="7" name="image5.jpg">
            <a:extLst>
              <a:ext uri="{FF2B5EF4-FFF2-40B4-BE49-F238E27FC236}">
                <a16:creationId xmlns:a16="http://schemas.microsoft.com/office/drawing/2014/main" xmlns="" id="{DCB96B3D-959D-4DE9-8C1E-28E08D9FC3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l="24267" r="22917"/>
          <a:stretch/>
        </p:blipFill>
        <p:spPr>
          <a:xfrm>
            <a:off x="515702" y="2658121"/>
            <a:ext cx="2664296" cy="33646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05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Protocol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of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622824" y="196871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erythema means warming dermis and starts tissue </a:t>
            </a:r>
            <a:r>
              <a:rPr lang="en-US" sz="22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recovery</a:t>
            </a: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its </a:t>
            </a:r>
            <a:r>
              <a:rPr lang="en-US" sz="22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tightening</a:t>
            </a: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improvement of flexibility and it also </a:t>
            </a:r>
            <a:r>
              <a:rPr lang="en-US" sz="22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stimulates immunity </a:t>
            </a: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and resistance of the tissues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2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2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apply dot-by-dot only on upper eye lid – deeper damage of the skin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buClr>
                <a:srgbClr val="646464"/>
              </a:buClr>
              <a:buSzPts val="2400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</a:t>
            </a:r>
            <a:r>
              <a:rPr lang="cs-CZ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-US" sz="2400" b="1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contraction</a:t>
            </a:r>
            <a:r>
              <a:rPr lang="en-US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of collagen</a:t>
            </a:r>
            <a:endParaRPr lang="en-US" sz="24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929" y="4283371"/>
            <a:ext cx="5064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8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597869" y="1954412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rgbClr val="4E3B30"/>
                </a:solidFill>
              </a:defRPr>
            </a:pP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skin is disinfected by the doctor / therapist after the treatment.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rgbClr val="4E3B30"/>
                </a:solidFill>
              </a:defRPr>
            </a:pP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Immediately after treatment apply one of healing creams (e.g. “</a:t>
            </a:r>
            <a:r>
              <a:rPr lang="en-US" sz="1600" dirty="0" err="1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cica</a:t>
            </a: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” cream) which contain </a:t>
            </a:r>
            <a:r>
              <a:rPr lang="en-US" sz="1600" dirty="0" err="1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panthenol</a:t>
            </a: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 and hyaluronic acid and are suitable to be applied to injured and irritated skin and accelerate reparation of epidermis.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rgbClr val="4E3B30"/>
                </a:solidFill>
              </a:defRPr>
            </a:pP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disinfect the treated area twice a day after washing for 7-10 days after the procedure and after that always apply healing cream. This procedure has to be repeated until the spontaneous separation of crusts.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rgbClr val="4E3B30"/>
                </a:solidFill>
              </a:defRPr>
            </a:pP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corrective cosmetics can only be used after healing of the epidermis / if necessary, </a:t>
            </a:r>
            <a:r>
              <a:rPr lang="en-US" sz="1600" dirty="0" err="1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Oxygenetix</a:t>
            </a: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 cover breathable products can be used.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rgbClr val="4E3B30"/>
                </a:solidFill>
              </a:defRPr>
            </a:pP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Patient has to avoid sunlight after surgery. If the skin is exposed to sun rays, it is necessary to apply sunscreen with SPF 50 +, have sunglasses and head cover.</a:t>
            </a:r>
          </a:p>
          <a:p>
            <a:pPr marL="285750" indent="-28575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0000"/>
              <a:buFont typeface="Arial" panose="020B0604020202020204" pitchFamily="34" charset="0"/>
              <a:buChar char="•"/>
              <a:defRPr sz="2800">
                <a:solidFill>
                  <a:srgbClr val="4E3B30"/>
                </a:solidFill>
              </a:defRPr>
            </a:pPr>
            <a:r>
              <a:rPr lang="en-US" sz="1600" dirty="0">
                <a:solidFill>
                  <a:srgbClr val="646464"/>
                </a:solidFill>
                <a:latin typeface="Calibri"/>
                <a:ea typeface="Calibri"/>
                <a:cs typeface="Calibri"/>
              </a:rPr>
              <a:t>It is advisable to visit the doctor / therapist after one and two weeks after the procedure.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08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JETT Plasma Lift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Medical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34888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ETT Plasma Lift Medical is a smart portable </a:t>
            </a:r>
            <a: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u="sng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DC </a:t>
            </a:r>
            <a:r>
              <a:rPr lang="en-US" sz="2400" b="1" u="sng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(direct current) electric plasma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3.png" descr="C:\Users\Gabriela\Desktop\brigáda\navod k použití\jett_final.png">
            <a:extLst>
              <a:ext uri="{FF2B5EF4-FFF2-40B4-BE49-F238E27FC236}">
                <a16:creationId xmlns:a16="http://schemas.microsoft.com/office/drawing/2014/main" xmlns="" id="{3123FDE5-E48C-4610-AF3C-ACD50546D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88686" y="3451235"/>
            <a:ext cx="6633876" cy="2976101"/>
          </a:xfrm>
          <a:prstGeom prst="rect">
            <a:avLst/>
          </a:prstGeom>
          <a:ln w="12700">
            <a:miter lim="400000"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622824" y="2132856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2nd - 3rd day after: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erythema, </a:t>
            </a:r>
            <a:r>
              <a:rPr lang="en-US" sz="24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oedema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scab    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						(crusts)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4th day after: small erythema, without </a:t>
            </a:r>
            <a:r>
              <a:rPr lang="en-US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oedema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separating or peeling scabs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5th - 8th day: area around the eyes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the scabs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without any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different </a:t>
            </a:r>
            <a:r>
              <a:rPr lang="en-US" sz="24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colours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of treated area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patient can apply make-up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seeing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rejuvenation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skin,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reduced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wrinkles, skin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tightening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18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Recommendation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622824" y="2132856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apply </a:t>
            </a:r>
            <a:r>
              <a:rPr lang="en-US" sz="24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suncream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SPF 50+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use </a:t>
            </a:r>
            <a:r>
              <a:rPr lang="en-US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sunglasses</a:t>
            </a:r>
            <a:endParaRPr lang="cs-CZ" sz="24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buClr>
                <a:srgbClr val="646464"/>
              </a:buClr>
              <a:buSzPts val="2400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about 2 months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the top results after 2-3 months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As an addition, you can use cosmetic treatment with Jett Plasma Lift Medical (silver applicators)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383" y="2420888"/>
            <a:ext cx="7556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42974" y="1133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JETT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Serum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Liftvital</a:t>
            </a:r>
            <a:r>
              <a:rPr lang="cs-CZ" sz="3000" b="1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(30ml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400ml)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187624" y="1690263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 active healing </a:t>
            </a:r>
            <a:r>
              <a:rPr lang="en-US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period</a:t>
            </a: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93700" lvl="2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Cooling effect</a:t>
            </a:r>
          </a:p>
          <a:p>
            <a:pPr marL="393700" lvl="0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Lifting effect</a:t>
            </a:r>
          </a:p>
          <a:p>
            <a:pPr marL="393700" lvl="0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Better </a:t>
            </a: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and faster regeneration</a:t>
            </a:r>
          </a:p>
          <a:p>
            <a:pPr marL="393700" lvl="0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Neocollagenesis</a:t>
            </a: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boost</a:t>
            </a:r>
            <a: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4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Beauty procedure</a:t>
            </a:r>
          </a:p>
          <a:p>
            <a:pPr marL="393700" lvl="0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Perfect to use with silver applicators</a:t>
            </a:r>
          </a:p>
          <a:p>
            <a:pPr marL="393700" lvl="0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Lifting </a:t>
            </a:r>
            <a:r>
              <a:rPr lang="en-US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effect</a:t>
            </a:r>
            <a: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cs-CZ" sz="20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Permanent daily use</a:t>
            </a:r>
          </a:p>
          <a:p>
            <a:pPr marL="393700" lvl="0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Lifting effect</a:t>
            </a:r>
          </a:p>
          <a:p>
            <a:pPr marL="393700" lvl="0" indent="-342900">
              <a:buClr>
                <a:srgbClr val="64646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Extension of blepharoplasty effect &amp; other anti-aging treatments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0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09651EE-6C48-46AF-99B8-838DD2213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424" y="1368569"/>
            <a:ext cx="4587112" cy="458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7.jpg" descr="C:\Users\Veronika\Desktop\Plasma Jett hard blepharoplastika\IMG_3680.jpg">
            <a:extLst>
              <a:ext uri="{FF2B5EF4-FFF2-40B4-BE49-F238E27FC236}">
                <a16:creationId xmlns:a16="http://schemas.microsoft.com/office/drawing/2014/main" xmlns="" id="{262AA351-29B3-4EB4-836F-2394A59E0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5656" y="2035374"/>
            <a:ext cx="3009529" cy="197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8.jpg" descr="C:\Users\Veronika\Desktop\Plasma Jett hard blepharoplastika\IMG_3698.jpg">
            <a:extLst>
              <a:ext uri="{FF2B5EF4-FFF2-40B4-BE49-F238E27FC236}">
                <a16:creationId xmlns:a16="http://schemas.microsoft.com/office/drawing/2014/main" xmlns="" id="{D22869DB-2585-4866-B011-B422A243D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rcRect r="1978"/>
          <a:stretch>
            <a:fillRect/>
          </a:stretch>
        </p:blipFill>
        <p:spPr>
          <a:xfrm>
            <a:off x="4682698" y="2030612"/>
            <a:ext cx="2900850" cy="1983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9.jpg" descr="C:\Users\Veronika\Desktop\Plasma Jett hard blepharoplastika\IMG_3709.jpg">
            <a:extLst>
              <a:ext uri="{FF2B5EF4-FFF2-40B4-BE49-F238E27FC236}">
                <a16:creationId xmlns:a16="http://schemas.microsoft.com/office/drawing/2014/main" xmlns="" id="{6732E9B7-6965-48B1-8459-B15F41E4A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99256" y="4133646"/>
            <a:ext cx="3085929" cy="2039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0.jpg" descr="C:\Users\Veronika\Desktop\Plasma Jett hard blepharoplastika\P3040044.JPG">
            <a:extLst>
              <a:ext uri="{FF2B5EF4-FFF2-40B4-BE49-F238E27FC236}">
                <a16:creationId xmlns:a16="http://schemas.microsoft.com/office/drawing/2014/main" xmlns="" id="{8F7CCE28-2405-497E-8444-458A6552D3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62030" y="4060801"/>
            <a:ext cx="2816490" cy="21127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97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139230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Pictures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4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11.jpg" descr="C:\Users\Veronika\Desktop\Plasma Jett hard blepharoplastika\P3070060.JPG">
            <a:extLst>
              <a:ext uri="{FF2B5EF4-FFF2-40B4-BE49-F238E27FC236}">
                <a16:creationId xmlns:a16="http://schemas.microsoft.com/office/drawing/2014/main" xmlns="" id="{16B4B7B3-F136-4646-81AF-DA21D6B36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95693" y="1782198"/>
            <a:ext cx="3384376" cy="236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12.jpg" descr="C:\Users\Veronika\Desktop\Plasma Jett hard blepharoplastika\P3070064.JPG">
            <a:extLst>
              <a:ext uri="{FF2B5EF4-FFF2-40B4-BE49-F238E27FC236}">
                <a16:creationId xmlns:a16="http://schemas.microsoft.com/office/drawing/2014/main" xmlns="" id="{E9C80946-A22D-4A1A-BEDB-4365F7BB6D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95505" y="1814427"/>
            <a:ext cx="3368144" cy="230496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3.jpg" descr="C:\Users\Veronika\Desktop\Plasma Jett hard blepharoplastika\P3070066.JPG">
            <a:extLst>
              <a:ext uri="{FF2B5EF4-FFF2-40B4-BE49-F238E27FC236}">
                <a16:creationId xmlns:a16="http://schemas.microsoft.com/office/drawing/2014/main" xmlns="" id="{9E18A948-13DC-40B2-A8CE-4EE121E18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390792" y="4217866"/>
            <a:ext cx="3037218" cy="20732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904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139230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Pictures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months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17.jpeg" descr="C:\Users\Veronika\Desktop\Plasma Jett hard blepharoplastika\IMG_23.jpg">
            <a:extLst>
              <a:ext uri="{FF2B5EF4-FFF2-40B4-BE49-F238E27FC236}">
                <a16:creationId xmlns:a16="http://schemas.microsoft.com/office/drawing/2014/main" xmlns="" id="{5FFCAC2B-C089-4FB9-8557-F308330561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4820" y="1715739"/>
            <a:ext cx="4278399" cy="224712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19.jpg" descr="C:\Users\Veronika\Desktop\Plasma Jett hard blepharoplastika\po 3 měs. (.jpg">
            <a:extLst>
              <a:ext uri="{FF2B5EF4-FFF2-40B4-BE49-F238E27FC236}">
                <a16:creationId xmlns:a16="http://schemas.microsoft.com/office/drawing/2014/main" xmlns="" id="{89DD607F-EC04-4E2E-AD56-4C3BD3CAE8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18137" y="2198665"/>
            <a:ext cx="2747642" cy="3528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18.jpg" descr="C:\Users\Veronika\Desktop\Plasma Jett hard blepharoplastika\IMG_24.jpg">
            <a:extLst>
              <a:ext uri="{FF2B5EF4-FFF2-40B4-BE49-F238E27FC236}">
                <a16:creationId xmlns:a16="http://schemas.microsoft.com/office/drawing/2014/main" xmlns="" id="{B5C24A23-16D7-4933-9DEA-8D4E7CD5F4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615679" y="4077072"/>
            <a:ext cx="2376264" cy="20914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545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587990" y="1152878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Before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20.jpeg" descr="C:\Users\Veronika\Desktop\Plasma Jett hard blepharoplastika\IMG_3680.jpg">
            <a:extLst>
              <a:ext uri="{FF2B5EF4-FFF2-40B4-BE49-F238E27FC236}">
                <a16:creationId xmlns:a16="http://schemas.microsoft.com/office/drawing/2014/main" xmlns="" id="{F5520DEB-17A5-4D4E-B2D8-1E29AB6A7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3528" y="1925651"/>
            <a:ext cx="4249013" cy="230425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17.jpeg" descr="C:\Users\Veronika\Desktop\Plasma Jett hard blepharoplastika\IMG_23.jpg">
            <a:extLst>
              <a:ext uri="{FF2B5EF4-FFF2-40B4-BE49-F238E27FC236}">
                <a16:creationId xmlns:a16="http://schemas.microsoft.com/office/drawing/2014/main" xmlns="" id="{2380FE5F-AF30-4242-A230-123240E0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85598" y="3789040"/>
            <a:ext cx="4323250" cy="227068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51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622824" y="2132856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excellent results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absolutely safe (ophthalmologist examination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after treatment, eyes without any problems, any damage)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possibility treatment of delicate area of the eyes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patient‘s satisfaction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39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Plasma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651424" y="2318193"/>
            <a:ext cx="6881016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3000" u="sng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Electric plasma is a ionized gas in </a:t>
            </a:r>
            <a:r>
              <a:rPr lang="en-US" sz="3000" u="sng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cs-CZ" sz="3000" u="sng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000" u="sng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air </a:t>
            </a:r>
            <a:r>
              <a:rPr lang="en-US" sz="3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(containing free electrons), created by high voltage about </a:t>
            </a:r>
            <a:r>
              <a:rPr lang="en-US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5000 V</a:t>
            </a:r>
            <a:r>
              <a:rPr lang="en-US" sz="30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which is between the tip of the device and skin of a patient and maintaining distance of </a:t>
            </a:r>
            <a:r>
              <a:rPr lang="en-US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1-2mm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112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DC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fulguration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735337" y="2132856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The main effects are achieved with “a plasma discharge” generated by DC </a:t>
            </a:r>
            <a:r>
              <a:rPr lang="en-US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voltage</a:t>
            </a: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Plasma discharge generates heat &amp; warms the </a:t>
            </a:r>
            <a:r>
              <a:rPr lang="en-US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skin</a:t>
            </a: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Generated sparks in AC fulguration (all competitors on the market) operate on a relatively big area about 3-5 </a:t>
            </a:r>
            <a:r>
              <a:rPr lang="en-US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mm2</a:t>
            </a: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Jett Plasma Lift Medical uses DC fulguration with the spark flow area of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0,1 mm2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89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89583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Direct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plasma technology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34888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XXXX</a:t>
            </a: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B208EB9-1F66-4526-BCBC-1875112C2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22206" r="23225" b="5201"/>
          <a:stretch/>
        </p:blipFill>
        <p:spPr>
          <a:xfrm>
            <a:off x="1861104" y="1925651"/>
            <a:ext cx="5579715" cy="43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268760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Direct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current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plasma technology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34888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XXXX</a:t>
            </a: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612CF68-F9D8-495B-9283-CFC6071E98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29000" r="24012" b="13600"/>
          <a:stretch/>
        </p:blipFill>
        <p:spPr>
          <a:xfrm>
            <a:off x="1197042" y="1925651"/>
            <a:ext cx="6937758" cy="43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11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en-US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2 ways of JETT Plasma Lift Medical use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060848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lvl="0">
              <a:buClr>
                <a:srgbClr val="646464"/>
              </a:buClr>
              <a:buSzPts val="2400"/>
            </a:pPr>
            <a: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b="1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Contact </a:t>
            </a: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 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- silver applicators: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24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24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buClr>
                <a:srgbClr val="646464"/>
              </a:buClr>
              <a:buSzPts val="2400"/>
            </a:pPr>
            <a:endParaRPr lang="en-US" sz="2400" b="1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buClr>
                <a:srgbClr val="646464"/>
              </a:buClr>
              <a:buSzPts val="2400"/>
            </a:pPr>
            <a:r>
              <a:rPr lang="en-US" sz="24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Contactless – golden applicator: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A5CE098-1A53-4FA4-AD4E-035F66FC1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36153"/>
            <a:ext cx="3094304" cy="160388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8B1A16E-4FCB-4B36-8DE8-64A6A5360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4727251"/>
            <a:ext cx="2160240" cy="146896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703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en-US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2 ways of JETT Plasma Lift Medical use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938992" y="2268459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Contact treatment - silver applicators:</a:t>
            </a: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Tingling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no burning</a:t>
            </a: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sz="1800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anaesthesia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is needed</a:t>
            </a:r>
          </a:p>
          <a:p>
            <a:pPr marL="50800" lvl="0">
              <a:buClr>
                <a:srgbClr val="646464"/>
              </a:buClr>
              <a:buSzPts val="2400"/>
            </a:pPr>
            <a:r>
              <a:rPr lang="cs-CZ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	- </a:t>
            </a:r>
            <a:r>
              <a:rPr lang="en-US" sz="18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Intensities 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1-5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1800" dirty="0" smtClean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endParaRPr lang="cs-CZ" sz="18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0800" lvl="0">
              <a:buClr>
                <a:srgbClr val="646464"/>
              </a:buClr>
              <a:buSzPts val="2400"/>
            </a:pPr>
            <a:endParaRPr lang="en-US" sz="18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Every cell has a membrane potential. Inner side has a negative charge, the outer side has a positive charge. As the skin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is ageing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, the electric charge is distributed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alternatively 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along the membrane, and the electric voltage of the membrane is </a:t>
            </a: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changed</a:t>
            </a:r>
            <a:r>
              <a:rPr lang="en-US" sz="1800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en-US" sz="18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Plasma is able to get the membrane potential back to equilibrium.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6A5CE098-1A53-4FA4-AD4E-035F66FC16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792" y="2566864"/>
            <a:ext cx="3094304" cy="160388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1167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/>
        </p:nvSpPr>
        <p:spPr>
          <a:xfrm>
            <a:off x="1847850" y="581125"/>
            <a:ext cx="6540574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Use of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JETT Plasma Lift Medical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in</a:t>
            </a:r>
            <a:r>
              <a:rPr lang="cs-CZ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200" dirty="0">
                <a:solidFill>
                  <a:srgbClr val="58388D"/>
                </a:solidFill>
                <a:latin typeface="Calibri"/>
                <a:ea typeface="Calibri"/>
                <a:cs typeface="Calibri"/>
              </a:rPr>
              <a:t>DERMATOLOGY</a:t>
            </a:r>
            <a:endParaRPr lang="cs-CZ" sz="2200" dirty="0">
              <a:solidFill>
                <a:srgbClr val="58388D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1622824" y="1397651"/>
            <a:ext cx="6765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500"/>
            </a:pP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Silver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applicators</a:t>
            </a:r>
            <a:r>
              <a:rPr lang="cs-CZ" sz="3000" b="1" dirty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s-CZ" sz="3000" b="1" dirty="0" err="1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treatment</a:t>
            </a:r>
            <a:endParaRPr sz="3000" b="1" i="0" u="none" strike="noStrike" cap="none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814050" y="2348880"/>
            <a:ext cx="6765600" cy="25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>
              <a:buClr>
                <a:srgbClr val="646464"/>
              </a:buClr>
              <a:buSzPts val="2400"/>
              <a:buFont typeface="Calibri"/>
              <a:buChar char="•"/>
            </a:pPr>
            <a:r>
              <a:rPr lang="cs-CZ" sz="2400" dirty="0" smtClean="0">
                <a:solidFill>
                  <a:srgbClr val="646464"/>
                </a:solidFill>
                <a:latin typeface="Calibri"/>
                <a:ea typeface="Calibri"/>
                <a:cs typeface="Calibri"/>
                <a:sym typeface="Calibri"/>
              </a:rPr>
              <a:t>XXXX</a:t>
            </a:r>
            <a:endParaRPr lang="en-US" sz="2400" dirty="0">
              <a:solidFill>
                <a:srgbClr val="6464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/>
          <p:nvPr/>
        </p:nvSpPr>
        <p:spPr>
          <a:xfrm>
            <a:off x="7656150" y="777925"/>
            <a:ext cx="957300" cy="1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cs" sz="1000" b="0" i="0" u="none" strike="noStrike" cap="none">
                <a:solidFill>
                  <a:srgbClr val="58388D"/>
                </a:solidFill>
                <a:latin typeface="Calibri"/>
                <a:ea typeface="Calibri"/>
                <a:cs typeface="Calibri"/>
                <a:sym typeface="Calibri"/>
              </a:rPr>
              <a:t>str. 02/03</a:t>
            </a:r>
            <a:endParaRPr sz="1000" b="0" i="0" u="none" strike="noStrike" cap="none">
              <a:solidFill>
                <a:srgbClr val="58388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xmlns="" id="{DBE11F0A-6449-40F7-B0E0-D2782872D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49" y="2183273"/>
            <a:ext cx="7744265" cy="3990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619032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1020</Words>
  <Application>Microsoft Office PowerPoint</Application>
  <PresentationFormat>Předvádění na obrazovce (4:3)</PresentationFormat>
  <Paragraphs>211</Paragraphs>
  <Slides>28</Slides>
  <Notes>28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Simple Light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</dc:creator>
  <cp:lastModifiedBy>User</cp:lastModifiedBy>
  <cp:revision>12</cp:revision>
  <cp:lastPrinted>2018-03-14T14:58:45Z</cp:lastPrinted>
  <dcterms:modified xsi:type="dcterms:W3CDTF">2018-03-14T15:30:07Z</dcterms:modified>
</cp:coreProperties>
</file>