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6"/>
  </p:notesMasterIdLst>
  <p:sldIdLst>
    <p:sldId id="257" r:id="rId2"/>
    <p:sldId id="268" r:id="rId3"/>
    <p:sldId id="307" r:id="rId4"/>
    <p:sldId id="380" r:id="rId5"/>
    <p:sldId id="258" r:id="rId6"/>
    <p:sldId id="363" r:id="rId7"/>
    <p:sldId id="364" r:id="rId8"/>
    <p:sldId id="301" r:id="rId9"/>
    <p:sldId id="338" r:id="rId10"/>
    <p:sldId id="272" r:id="rId11"/>
    <p:sldId id="273" r:id="rId12"/>
    <p:sldId id="274" r:id="rId13"/>
    <p:sldId id="341" r:id="rId14"/>
    <p:sldId id="360" r:id="rId15"/>
    <p:sldId id="278" r:id="rId16"/>
    <p:sldId id="366" r:id="rId17"/>
    <p:sldId id="367" r:id="rId18"/>
    <p:sldId id="291" r:id="rId19"/>
    <p:sldId id="292" r:id="rId20"/>
    <p:sldId id="368" r:id="rId21"/>
    <p:sldId id="365" r:id="rId22"/>
    <p:sldId id="279" r:id="rId23"/>
    <p:sldId id="339" r:id="rId24"/>
    <p:sldId id="340" r:id="rId25"/>
    <p:sldId id="303" r:id="rId26"/>
    <p:sldId id="355" r:id="rId27"/>
    <p:sldId id="281" r:id="rId28"/>
    <p:sldId id="371" r:id="rId29"/>
    <p:sldId id="372" r:id="rId30"/>
    <p:sldId id="282" r:id="rId31"/>
    <p:sldId id="283" r:id="rId32"/>
    <p:sldId id="342" r:id="rId33"/>
    <p:sldId id="343" r:id="rId34"/>
    <p:sldId id="354" r:id="rId35"/>
    <p:sldId id="306" r:id="rId36"/>
    <p:sldId id="308" r:id="rId37"/>
    <p:sldId id="373" r:id="rId38"/>
    <p:sldId id="374" r:id="rId39"/>
    <p:sldId id="323" r:id="rId40"/>
    <p:sldId id="325" r:id="rId41"/>
    <p:sldId id="344" r:id="rId42"/>
    <p:sldId id="345" r:id="rId43"/>
    <p:sldId id="327" r:id="rId44"/>
    <p:sldId id="358" r:id="rId45"/>
    <p:sldId id="309" r:id="rId46"/>
    <p:sldId id="375" r:id="rId47"/>
    <p:sldId id="376" r:id="rId48"/>
    <p:sldId id="333" r:id="rId49"/>
    <p:sldId id="334" r:id="rId50"/>
    <p:sldId id="335" r:id="rId51"/>
    <p:sldId id="346" r:id="rId52"/>
    <p:sldId id="347" r:id="rId53"/>
    <p:sldId id="336" r:id="rId54"/>
    <p:sldId id="356" r:id="rId55"/>
    <p:sldId id="311" r:id="rId56"/>
    <p:sldId id="379" r:id="rId57"/>
    <p:sldId id="378" r:id="rId58"/>
    <p:sldId id="318" r:id="rId59"/>
    <p:sldId id="319" r:id="rId60"/>
    <p:sldId id="350" r:id="rId61"/>
    <p:sldId id="351" r:id="rId62"/>
    <p:sldId id="322" r:id="rId63"/>
    <p:sldId id="359" r:id="rId64"/>
    <p:sldId id="264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52" d="100"/>
          <a:sy n="52" d="100"/>
        </p:scale>
        <p:origin x="87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5FEF4-33D5-4CCB-8B1F-2BE2FFC653F4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E611F-8D5F-4F02-A436-096093E07F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97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trán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ED37F-0D7A-4D7C-A24E-C4A86171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75" y="4130807"/>
            <a:ext cx="9021452" cy="1468717"/>
          </a:xfrm>
        </p:spPr>
        <p:txBody>
          <a:bodyPr>
            <a:noAutofit/>
          </a:bodyPr>
          <a:lstStyle>
            <a:lvl1pPr algn="ctr">
              <a:defRPr sz="5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C750DB37-0FD7-47C3-9D58-795490E97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5275" y="5684365"/>
            <a:ext cx="9021452" cy="5090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575756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128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8">
            <a:extLst>
              <a:ext uri="{FF2B5EF4-FFF2-40B4-BE49-F238E27FC236}">
                <a16:creationId xmlns:a16="http://schemas.microsoft.com/office/drawing/2014/main" id="{4D108BD9-B35F-47D5-A874-6FDB9AEEC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2737A851-B1BE-48F2-9D65-AC2C2719B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9" name="Zástupný symbol pro číslo snímku 10">
            <a:extLst>
              <a:ext uri="{FF2B5EF4-FFF2-40B4-BE49-F238E27FC236}">
                <a16:creationId xmlns:a16="http://schemas.microsoft.com/office/drawing/2014/main" id="{9AA8BFCD-780C-403B-A29C-09B360D5C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nadpis 6">
            <a:extLst>
              <a:ext uri="{FF2B5EF4-FFF2-40B4-BE49-F238E27FC236}">
                <a16:creationId xmlns:a16="http://schemas.microsoft.com/office/drawing/2014/main" id="{98D62325-B18E-474B-8075-8EC0E420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DB0E324D-D475-45B5-BD9D-762B3E94F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011" y="2045616"/>
            <a:ext cx="10755984" cy="4091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916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0FE874-8F71-401F-9A53-2184CC419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010" y="2045616"/>
            <a:ext cx="5312791" cy="4091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73464D7-7016-424E-8C38-ECC35CD60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45616"/>
            <a:ext cx="5290795" cy="40912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datum 8">
            <a:extLst>
              <a:ext uri="{FF2B5EF4-FFF2-40B4-BE49-F238E27FC236}">
                <a16:creationId xmlns:a16="http://schemas.microsoft.com/office/drawing/2014/main" id="{16BD3791-2872-473F-945C-271A8385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9" name="Zástupný symbol pro zápatí 9">
            <a:extLst>
              <a:ext uri="{FF2B5EF4-FFF2-40B4-BE49-F238E27FC236}">
                <a16:creationId xmlns:a16="http://schemas.microsoft.com/office/drawing/2014/main" id="{F32283A0-377C-4D51-940D-60FE5990B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BA126A89-96B4-4E0B-A4E8-2E363BA6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nadpis 6">
            <a:extLst>
              <a:ext uri="{FF2B5EF4-FFF2-40B4-BE49-F238E27FC236}">
                <a16:creationId xmlns:a16="http://schemas.microsoft.com/office/drawing/2014/main" id="{5FBEC681-62D6-4B1F-BAC3-FA405E9DF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02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A8E9B0-7BBE-47CD-BD90-B0903905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010" y="2078233"/>
            <a:ext cx="52905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74C9E64-4484-427E-BCD7-CA3BF784C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011" y="2902145"/>
            <a:ext cx="5290565" cy="32252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F9090B0-7A46-496B-8152-025563273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78233"/>
            <a:ext cx="529056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4E3B58C-AE08-4BAF-B020-54A3694DE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902145"/>
            <a:ext cx="5290564" cy="322527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pro datum 8">
            <a:extLst>
              <a:ext uri="{FF2B5EF4-FFF2-40B4-BE49-F238E27FC236}">
                <a16:creationId xmlns:a16="http://schemas.microsoft.com/office/drawing/2014/main" id="{32B5C7A9-DE7E-4EE2-B573-12F5837B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11" name="Zástupný symbol pro zápatí 9">
            <a:extLst>
              <a:ext uri="{FF2B5EF4-FFF2-40B4-BE49-F238E27FC236}">
                <a16:creationId xmlns:a16="http://schemas.microsoft.com/office/drawing/2014/main" id="{E492C1F5-95F5-4DDA-BCAA-699AD36E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12" name="Zástupný symbol pro číslo snímku 10">
            <a:extLst>
              <a:ext uri="{FF2B5EF4-FFF2-40B4-BE49-F238E27FC236}">
                <a16:creationId xmlns:a16="http://schemas.microsoft.com/office/drawing/2014/main" id="{22587C78-0CA1-430C-8234-74F19754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Zástupný nadpis 6">
            <a:extLst>
              <a:ext uri="{FF2B5EF4-FFF2-40B4-BE49-F238E27FC236}">
                <a16:creationId xmlns:a16="http://schemas.microsoft.com/office/drawing/2014/main" id="{7A4A8355-331A-490D-A782-282C426F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12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85110EFD-68F3-4AF3-B868-C0117C0CD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4BDB27A3-DD21-4655-B436-EE57E8E0C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19521175-A300-4AAB-8446-1521B71BF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nadpis 6">
            <a:extLst>
              <a:ext uri="{FF2B5EF4-FFF2-40B4-BE49-F238E27FC236}">
                <a16:creationId xmlns:a16="http://schemas.microsoft.com/office/drawing/2014/main" id="{3601B3D7-9EA8-4E38-8580-CB8542910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49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E957F8-EAD6-4BE9-80C5-641EAE68B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2049462"/>
            <a:ext cx="6279807" cy="38115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CEFF62F-FEF8-4CC9-BD31-3A1DB3741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011" y="2057400"/>
            <a:ext cx="406501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datum 8">
            <a:extLst>
              <a:ext uri="{FF2B5EF4-FFF2-40B4-BE49-F238E27FC236}">
                <a16:creationId xmlns:a16="http://schemas.microsoft.com/office/drawing/2014/main" id="{62304F37-DAFC-47BD-AF2D-C58264F10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9" name="Zástupný symbol pro zápatí 9">
            <a:extLst>
              <a:ext uri="{FF2B5EF4-FFF2-40B4-BE49-F238E27FC236}">
                <a16:creationId xmlns:a16="http://schemas.microsoft.com/office/drawing/2014/main" id="{FA8B2F7E-DB71-4ACD-ACBC-F253F7521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71F45A5C-40BF-42BE-A497-6A5C6587E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nadpis 6">
            <a:extLst>
              <a:ext uri="{FF2B5EF4-FFF2-40B4-BE49-F238E27FC236}">
                <a16:creationId xmlns:a16="http://schemas.microsoft.com/office/drawing/2014/main" id="{485334B1-9E8C-4C0D-B84F-997128C0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10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33965C-9379-458C-9756-1515D1F50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9468DD-3D28-4CFE-99B0-6135F7032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datum 8">
            <a:extLst>
              <a:ext uri="{FF2B5EF4-FFF2-40B4-BE49-F238E27FC236}">
                <a16:creationId xmlns:a16="http://schemas.microsoft.com/office/drawing/2014/main" id="{3E6DE052-7244-41A1-A320-F0301AAD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9" name="Zástupný symbol pro zápatí 9">
            <a:extLst>
              <a:ext uri="{FF2B5EF4-FFF2-40B4-BE49-F238E27FC236}">
                <a16:creationId xmlns:a16="http://schemas.microsoft.com/office/drawing/2014/main" id="{A5D8B688-5430-45E1-BB20-D46899FCF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B3A61F6E-5D36-443E-B148-FD38B816C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nadpis 6">
            <a:extLst>
              <a:ext uri="{FF2B5EF4-FFF2-40B4-BE49-F238E27FC236}">
                <a16:creationId xmlns:a16="http://schemas.microsoft.com/office/drawing/2014/main" id="{40BC365D-245C-49F3-BA80-48939964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483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ěkovací strán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59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nadpis 6">
            <a:extLst>
              <a:ext uri="{FF2B5EF4-FFF2-40B4-BE49-F238E27FC236}">
                <a16:creationId xmlns:a16="http://schemas.microsoft.com/office/drawing/2014/main" id="{883A47E8-3506-4F79-B1E0-2956BC24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1148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cs-CZ" dirty="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DFD6E895-914C-426A-B323-9361E7C5F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011" y="2092751"/>
            <a:ext cx="10755984" cy="401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B3C66ECD-164D-41D0-89EC-6A54F24A9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13916" y="6307843"/>
            <a:ext cx="126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14.09.2019</a:t>
            </a:r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3AEFD13D-CB58-48E2-9694-CC85CF694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7011" y="6307843"/>
            <a:ext cx="8242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JETT | ESCRS 2019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72D7C57B-7CD5-439B-864A-B0FA10B70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6557" y="6311902"/>
            <a:ext cx="71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4EFB-9E2B-4A30-9A9D-48E97A7273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60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554596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6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tt.eu/" TargetMode="External"/><Relationship Id="rId2" Type="http://schemas.openxmlformats.org/officeDocument/2006/relationships/hyperlink" Target="mailto:info@jett.eu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E9D8E-C455-4423-87E5-31555E02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latin typeface="+mj-lt"/>
              </a:rPr>
              <a:t>Blepharitis</a:t>
            </a:r>
            <a:endParaRPr lang="cs-CZ" b="1" dirty="0">
              <a:latin typeface="+mj-lt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B911406-C77B-47F3-8B1D-F907786EB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b="1" dirty="0" err="1">
                <a:latin typeface="+mj-lt"/>
              </a:rPr>
              <a:t>Meibomian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Glands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Dysfunction</a:t>
            </a:r>
            <a:r>
              <a:rPr lang="cs-CZ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25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10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311441C-B8C5-4AAE-A3D7-0E67EDE8C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620000"/>
            <a:ext cx="5372134" cy="40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1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11</a:t>
            </a:fld>
            <a:endParaRPr lang="cs-CZ" dirty="0"/>
          </a:p>
        </p:txBody>
      </p:sp>
      <p:sp>
        <p:nvSpPr>
          <p:cNvPr id="10" name="Nadpis 6">
            <a:extLst>
              <a:ext uri="{FF2B5EF4-FFF2-40B4-BE49-F238E27FC236}">
                <a16:creationId xmlns:a16="http://schemas.microsoft.com/office/drawing/2014/main" id="{A0EAB4D9-D838-4C08-B3EE-C78E657B47E0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999392AC-4EBD-4095-B5A4-01841223B706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 </a:t>
            </a:r>
            <a:r>
              <a:rPr lang="cs-CZ" sz="2400" dirty="0" err="1"/>
              <a:t>after</a:t>
            </a:r>
            <a:r>
              <a:rPr lang="cs-CZ" sz="2400" dirty="0"/>
              <a:t> 7 </a:t>
            </a:r>
            <a:r>
              <a:rPr lang="cs-CZ" sz="2400" dirty="0" err="1"/>
              <a:t>days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DA2432-3868-4159-B8B4-101DFCAB0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548000"/>
            <a:ext cx="5738571" cy="43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5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12</a:t>
            </a:fld>
            <a:endParaRPr lang="cs-CZ"/>
          </a:p>
        </p:txBody>
      </p:sp>
      <p:sp>
        <p:nvSpPr>
          <p:cNvPr id="10" name="Nadpis 6">
            <a:extLst>
              <a:ext uri="{FF2B5EF4-FFF2-40B4-BE49-F238E27FC236}">
                <a16:creationId xmlns:a16="http://schemas.microsoft.com/office/drawing/2014/main" id="{AE2306A8-BDC5-4910-810A-7B321B403F00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D804806B-45BA-41E6-89FF-A0B1D820C00D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C96688-0B8F-4792-8C13-8E3238860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620000"/>
            <a:ext cx="5676900" cy="426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13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EFDA9170-F7D4-48B2-873A-0C6AF7D4BD9E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6C7BCF93-84CB-4B94-B30B-74AA9C8AB00B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2013EB31-39A2-4AAD-AB62-9ECA4FB51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108716"/>
              </p:ext>
            </p:extLst>
          </p:nvPr>
        </p:nvGraphicFramePr>
        <p:xfrm>
          <a:off x="2441543" y="1420811"/>
          <a:ext cx="9021454" cy="4768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3789482387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09524699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442656520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35681364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47298768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558088981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508410404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81729930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39159345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96515538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80971056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13868805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946667576"/>
                    </a:ext>
                  </a:extLst>
                </a:gridCol>
              </a:tblGrid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477932"/>
                  </a:ext>
                </a:extLst>
              </a:tr>
              <a:tr h="21817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Teardrop height in 3 positions (tempor, middle, nasal)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931781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7634093"/>
                  </a:ext>
                </a:extLst>
              </a:tr>
              <a:tr h="22907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0,55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4744211"/>
                  </a:ext>
                </a:extLst>
              </a:tr>
              <a:tr h="229078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BUT- tear film decay, total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074531"/>
                  </a:ext>
                </a:extLst>
              </a:tr>
              <a:tr h="22907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12,55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17,96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14,79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18,11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224527"/>
                  </a:ext>
                </a:extLst>
              </a:tr>
              <a:tr h="22907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13,38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10,33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16,55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15,31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3550"/>
                  </a:ext>
                </a:extLst>
              </a:tr>
              <a:tr h="21817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BUT - tear film decay,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598633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5,71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7,98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6,73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8,94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458823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5,27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2,84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8,76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8,41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090585"/>
                  </a:ext>
                </a:extLst>
              </a:tr>
              <a:tr h="35067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Lipid layer - thickness (the higher the better)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580433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50-80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711900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15814"/>
                  </a:ext>
                </a:extLst>
              </a:tr>
              <a:tr h="21817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Redness of eyes - bulbal (temporal, nasal), limbal (temporal, nasal)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110017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2,3  2,0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1,4  1,2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1,3  2,1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0,8  1,0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1,3  2,9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0,8  1,6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1,3  2,5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0,8  1,3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1066062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1,8  1,8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1,0  0,8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1,9  1,3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1,0  0,6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2,7  1,7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2,2  0,8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2,3  1,2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1,1  0,7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8767229"/>
                  </a:ext>
                </a:extLst>
              </a:tr>
              <a:tr h="21817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Meimbom. Glands - degree (0. healthy - 4. significant decrease)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250220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105327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045677"/>
                  </a:ext>
                </a:extLst>
              </a:tr>
              <a:tr h="21817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92706"/>
                  </a:ext>
                </a:extLst>
              </a:tr>
              <a:tr h="22907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060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677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14</a:t>
            </a:fld>
            <a:endParaRPr 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EFDA9170-F7D4-48B2-873A-0C6AF7D4BD9E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6C7BCF93-84CB-4B94-B30B-74AA9C8AB00B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EE2FDE5-B34B-42E8-99E2-0942752D6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94410"/>
              </p:ext>
            </p:extLst>
          </p:nvPr>
        </p:nvGraphicFramePr>
        <p:xfrm>
          <a:off x="2441542" y="1418980"/>
          <a:ext cx="9021450" cy="4653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2730054660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544976971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578735026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014093375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36676334"/>
                    </a:ext>
                  </a:extLst>
                </a:gridCol>
              </a:tblGrid>
              <a:tr h="2737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SLIT LAMP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854352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149302"/>
                  </a:ext>
                </a:extLst>
              </a:tr>
              <a:tr h="2737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EYELID AND SURROUNDING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881487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 err="1">
                          <a:effectLst/>
                        </a:rPr>
                        <a:t>eyelids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cs-CZ" sz="1100" u="none" strike="noStrike" dirty="0" err="1">
                          <a:effectLst/>
                        </a:rPr>
                        <a:t>calm</a:t>
                      </a:r>
                      <a:r>
                        <a:rPr lang="cs-CZ" sz="1100" u="none" strike="noStrike" dirty="0">
                          <a:effectLst/>
                        </a:rPr>
                        <a:t>, fine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 err="1">
                          <a:effectLst/>
                        </a:rPr>
                        <a:t>all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cs-CZ" sz="1100" u="none" strike="noStrike" dirty="0" err="1">
                          <a:effectLst/>
                        </a:rPr>
                        <a:t>right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all right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all right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8825995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03674"/>
                  </a:ext>
                </a:extLst>
              </a:tr>
              <a:tr h="2737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CLOSING THE EYELIDS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013199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0292524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does not close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191944"/>
                  </a:ext>
                </a:extLst>
              </a:tr>
              <a:tr h="2737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EYELASHES - SEARCH, DISCOLORATION, ENTROPION, ECTROPION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68917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eyelashes fine, without problem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fine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fine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fine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3597306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21841"/>
                  </a:ext>
                </a:extLst>
              </a:tr>
              <a:tr h="2737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PRESENCE OF DEMODEX - INTERVENTION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80071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429740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107668"/>
                  </a:ext>
                </a:extLst>
              </a:tr>
              <a:tr h="27374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EXPRESIBILITY OF GLANDS - QUANTITY AND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631553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 upper, 4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upper eyelid 1, lower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upper eyelid 1, lower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upper eyelid 1 but milky, lower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1222344"/>
                  </a:ext>
                </a:extLst>
              </a:tr>
              <a:tr h="27374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4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76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15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2441543" y="1735015"/>
            <a:ext cx="4216681" cy="439257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Man, </a:t>
            </a:r>
            <a:r>
              <a:rPr lang="cs-CZ" dirty="0" err="1"/>
              <a:t>age</a:t>
            </a:r>
            <a:r>
              <a:rPr lang="cs-CZ" dirty="0"/>
              <a:t> 76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b="1" dirty="0" err="1"/>
              <a:t>Anamnesis</a:t>
            </a:r>
            <a:r>
              <a:rPr lang="cs-CZ" b="1" dirty="0"/>
              <a:t>:</a:t>
            </a:r>
          </a:p>
          <a:p>
            <a:pPr lvl="1"/>
            <a:r>
              <a:rPr lang="cs-CZ" dirty="0" err="1"/>
              <a:t>Sicca</a:t>
            </a:r>
            <a:r>
              <a:rPr lang="cs-CZ" dirty="0"/>
              <a:t> syndrome, </a:t>
            </a:r>
            <a:r>
              <a:rPr lang="cs-CZ" dirty="0" err="1"/>
              <a:t>Hypertension</a:t>
            </a:r>
            <a:r>
              <a:rPr lang="cs-CZ" dirty="0"/>
              <a:t>, </a:t>
            </a:r>
            <a:r>
              <a:rPr lang="cs-CZ" dirty="0" err="1"/>
              <a:t>Hypercholesterolemia</a:t>
            </a:r>
            <a:r>
              <a:rPr lang="cs-CZ" dirty="0"/>
              <a:t>, </a:t>
            </a:r>
            <a:r>
              <a:rPr lang="cs-CZ" dirty="0" err="1"/>
              <a:t>Artefakia</a:t>
            </a:r>
            <a:r>
              <a:rPr lang="cs-CZ" dirty="0"/>
              <a:t>, </a:t>
            </a:r>
            <a:r>
              <a:rPr lang="cs-CZ" dirty="0" err="1"/>
              <a:t>age-related</a:t>
            </a:r>
            <a:r>
              <a:rPr lang="cs-CZ" dirty="0"/>
              <a:t> </a:t>
            </a:r>
            <a:r>
              <a:rPr lang="cs-CZ" dirty="0" err="1"/>
              <a:t>macular</a:t>
            </a:r>
            <a:r>
              <a:rPr lang="cs-CZ" dirty="0"/>
              <a:t> </a:t>
            </a:r>
            <a:r>
              <a:rPr lang="cs-CZ" dirty="0" err="1"/>
              <a:t>degeneration</a:t>
            </a:r>
            <a:endParaRPr lang="cs-CZ" dirty="0"/>
          </a:p>
          <a:p>
            <a:r>
              <a:rPr lang="cs-CZ" b="1" dirty="0" err="1"/>
              <a:t>Allergy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Metals</a:t>
            </a:r>
          </a:p>
          <a:p>
            <a:r>
              <a:rPr lang="cs-CZ" b="1" dirty="0" err="1"/>
              <a:t>Treatment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Had had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twice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controlled</a:t>
            </a:r>
            <a:r>
              <a:rPr lang="cs-CZ" dirty="0"/>
              <a:t> – </a:t>
            </a:r>
            <a:r>
              <a:rPr lang="cs-CZ" dirty="0" err="1"/>
              <a:t>satisfied</a:t>
            </a:r>
            <a:endParaRPr lang="cs-CZ" dirty="0"/>
          </a:p>
          <a:p>
            <a:pPr lvl="1"/>
            <a:r>
              <a:rPr lang="cs-CZ" dirty="0"/>
              <a:t>They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treated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eyelids</a:t>
            </a:r>
            <a:endParaRPr lang="cs-CZ" dirty="0"/>
          </a:p>
          <a:p>
            <a:pPr lvl="1"/>
            <a:r>
              <a:rPr lang="cs-CZ" dirty="0"/>
              <a:t>1st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7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2nd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14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3rd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 </a:t>
            </a:r>
            <a:r>
              <a:rPr lang="cs-CZ" dirty="0" err="1"/>
              <a:t>month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C06A7941-374C-424D-B349-90B2536EB9FB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36D33725-D035-4465-BCE4-2FAA3A93ED91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03D042CB-0E72-44A0-AA6D-00235340E397}"/>
              </a:ext>
            </a:extLst>
          </p:cNvPr>
          <p:cNvSpPr txBox="1">
            <a:spLocks/>
          </p:cNvSpPr>
          <p:nvPr/>
        </p:nvSpPr>
        <p:spPr>
          <a:xfrm>
            <a:off x="7096369" y="1735015"/>
            <a:ext cx="4366626" cy="439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err="1"/>
              <a:t>Objective</a:t>
            </a:r>
            <a:r>
              <a:rPr lang="cs-CZ" sz="2000" b="1" dirty="0"/>
              <a:t> </a:t>
            </a:r>
            <a:r>
              <a:rPr lang="cs-CZ" sz="2000" b="1" dirty="0" err="1"/>
              <a:t>opinion</a:t>
            </a:r>
            <a:r>
              <a:rPr lang="cs-CZ" sz="2000" dirty="0"/>
              <a:t>:</a:t>
            </a:r>
          </a:p>
          <a:p>
            <a:pPr lvl="1"/>
            <a:r>
              <a:rPr lang="en-US" sz="2000" dirty="0"/>
              <a:t>BUT objectively</a:t>
            </a:r>
            <a:r>
              <a:rPr lang="cs-CZ" sz="2000" dirty="0"/>
              <a:t> </a:t>
            </a:r>
            <a:r>
              <a:rPr lang="en-US" sz="2000" dirty="0"/>
              <a:t>slightly increased, the rest remained the same</a:t>
            </a:r>
            <a:endParaRPr lang="cs-CZ" sz="2000" dirty="0"/>
          </a:p>
          <a:p>
            <a:pPr lvl="1"/>
            <a:r>
              <a:rPr lang="en-US" sz="2000" dirty="0"/>
              <a:t>Secret</a:t>
            </a:r>
            <a:r>
              <a:rPr lang="cs-CZ" sz="2000" dirty="0"/>
              <a:t>ion</a:t>
            </a:r>
            <a:r>
              <a:rPr lang="en-US" sz="2000" dirty="0"/>
              <a:t> still the same yellow, still clogged glands</a:t>
            </a:r>
            <a:endParaRPr lang="cs-CZ" sz="2000" dirty="0"/>
          </a:p>
          <a:p>
            <a:r>
              <a:rPr lang="en-US" sz="2400" dirty="0"/>
              <a:t> </a:t>
            </a:r>
            <a:r>
              <a:rPr lang="cs-CZ" sz="2000" b="1" dirty="0" err="1"/>
              <a:t>Subjective</a:t>
            </a:r>
            <a:r>
              <a:rPr lang="cs-CZ" sz="2000" b="1" dirty="0"/>
              <a:t> </a:t>
            </a:r>
            <a:r>
              <a:rPr lang="cs-CZ" sz="2000" b="1" dirty="0" err="1"/>
              <a:t>opinion</a:t>
            </a:r>
            <a:r>
              <a:rPr lang="cs-CZ" sz="2000" dirty="0"/>
              <a:t>:</a:t>
            </a:r>
          </a:p>
          <a:p>
            <a:pPr lvl="1"/>
            <a:r>
              <a:rPr lang="en-US" sz="2000" dirty="0"/>
              <a:t>Does not perceive the condition as an improvement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4086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16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31A2B7-40FF-4E34-9585-2CD0BF58B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81" y="1944853"/>
            <a:ext cx="9770614" cy="36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5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17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4836AE-0A2D-4797-BF80-ED46C9D40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26" y="1871661"/>
            <a:ext cx="9966169" cy="366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3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18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440000"/>
            <a:ext cx="6096000" cy="4572000"/>
          </a:xfrm>
          <a:prstGeom prst="rect">
            <a:avLst/>
          </a:prstGeom>
        </p:spPr>
      </p:pic>
      <p:sp>
        <p:nvSpPr>
          <p:cNvPr id="12" name="Nadpis 6">
            <a:extLst>
              <a:ext uri="{FF2B5EF4-FFF2-40B4-BE49-F238E27FC236}">
                <a16:creationId xmlns:a16="http://schemas.microsoft.com/office/drawing/2014/main" id="{90117765-EED8-4817-935E-B3257491B6D1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43A91DAC-B82A-4E8C-9846-37CF7E118426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</a:t>
            </a:r>
            <a:r>
              <a:rPr lang="cs-CZ" sz="2400" dirty="0" err="1"/>
              <a:t>Before</a:t>
            </a:r>
            <a:r>
              <a:rPr lang="cs-CZ" sz="2400" dirty="0"/>
              <a:t> </a:t>
            </a:r>
            <a:r>
              <a:rPr lang="cs-CZ" sz="2400" dirty="0" err="1"/>
              <a:t>application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7376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19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444EB6C1-FD7A-4002-B6A6-F658A19C441E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ECB20A0D-BD9C-4B90-9AC6-7BE051CA5BFF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</a:t>
            </a:r>
            <a:r>
              <a:rPr lang="cs-CZ" sz="2400" dirty="0" err="1"/>
              <a:t>After</a:t>
            </a:r>
            <a:r>
              <a:rPr lang="cs-CZ" sz="2400" dirty="0"/>
              <a:t> 2nd </a:t>
            </a:r>
            <a:r>
              <a:rPr lang="cs-CZ" sz="2400" dirty="0" err="1"/>
              <a:t>applications</a:t>
            </a:r>
            <a:r>
              <a:rPr lang="cs-CZ" sz="2400" dirty="0"/>
              <a:t>, </a:t>
            </a:r>
            <a:r>
              <a:rPr lang="cs-CZ" sz="2400" dirty="0" err="1"/>
              <a:t>before</a:t>
            </a:r>
            <a:r>
              <a:rPr lang="cs-CZ" sz="2400" dirty="0"/>
              <a:t> 3rd </a:t>
            </a:r>
            <a:r>
              <a:rPr lang="cs-CZ" sz="2400" dirty="0" err="1"/>
              <a:t>application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0041F2-B845-4526-8AE9-039D6D20F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21" y="1526955"/>
            <a:ext cx="5149695" cy="41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1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JETT | ESCRS 2019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</a:t>
            </a:fld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17686" r="49793" b="14881"/>
          <a:stretch/>
        </p:blipFill>
        <p:spPr>
          <a:xfrm>
            <a:off x="2941728" y="1979796"/>
            <a:ext cx="3769583" cy="3202161"/>
          </a:xfr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93ACE637-A328-4767-9A77-292C605D1BF3}"/>
              </a:ext>
            </a:extLst>
          </p:cNvPr>
          <p:cNvGrpSpPr/>
          <p:nvPr/>
        </p:nvGrpSpPr>
        <p:grpSpPr>
          <a:xfrm>
            <a:off x="7388609" y="1979795"/>
            <a:ext cx="3769586" cy="3673376"/>
            <a:chOff x="7693409" y="1682506"/>
            <a:chExt cx="3769586" cy="3673376"/>
          </a:xfrm>
        </p:grpSpPr>
        <p:pic>
          <p:nvPicPr>
            <p:cNvPr id="8" name="Zástupný symbol pro obsah 6">
              <a:extLst>
                <a:ext uri="{FF2B5EF4-FFF2-40B4-BE49-F238E27FC236}">
                  <a16:creationId xmlns:a16="http://schemas.microsoft.com/office/drawing/2014/main" id="{DB814963-95FF-4599-95F1-D20B3F2FB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5" t="18330" r="1184" b="14237"/>
            <a:stretch/>
          </p:blipFill>
          <p:spPr>
            <a:xfrm>
              <a:off x="7693413" y="1682506"/>
              <a:ext cx="3769582" cy="3202161"/>
            </a:xfrm>
            <a:prstGeom prst="rect">
              <a:avLst/>
            </a:prstGeom>
          </p:spPr>
        </p:pic>
        <p:sp>
          <p:nvSpPr>
            <p:cNvPr id="9" name="Zástupný symbol pro text 2">
              <a:extLst>
                <a:ext uri="{FF2B5EF4-FFF2-40B4-BE49-F238E27FC236}">
                  <a16:creationId xmlns:a16="http://schemas.microsoft.com/office/drawing/2014/main" id="{7C33BE3B-89FC-4B8F-9EDC-761EB9231BE2}"/>
                </a:ext>
              </a:extLst>
            </p:cNvPr>
            <p:cNvSpPr txBox="1">
              <a:spLocks/>
            </p:cNvSpPr>
            <p:nvPr/>
          </p:nvSpPr>
          <p:spPr>
            <a:xfrm>
              <a:off x="7693409" y="4879195"/>
              <a:ext cx="3769581" cy="476687"/>
            </a:xfrm>
            <a:prstGeom prst="rect">
              <a:avLst/>
            </a:prstGeom>
          </p:spPr>
          <p:txBody>
            <a:bodyPr vert="horz" lIns="91440" tIns="45720" rIns="91440" bIns="45720" numCol="1" spcCol="180000" rtlCol="0">
              <a:normAutofit/>
            </a:bodyPr>
            <a:lstStyle>
              <a:lvl1pPr marL="0" indent="0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575756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rgbClr val="575756"/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575756"/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rgbClr val="575756"/>
                  </a:solidFill>
                  <a:latin typeface="+mn-lt"/>
                  <a:ea typeface="+mn-ea"/>
                  <a:cs typeface="+mn-cs"/>
                </a:defRPr>
              </a:lvl4pPr>
              <a:lvl5pPr marL="1828754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rgbClr val="575756"/>
                  </a:solidFill>
                  <a:latin typeface="+mn-lt"/>
                  <a:ea typeface="+mn-ea"/>
                  <a:cs typeface="+mn-cs"/>
                </a:defRPr>
              </a:lvl5pPr>
              <a:lvl6pPr marL="2285943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indent="0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2800" dirty="0" err="1"/>
                <a:t>Healthy</a:t>
              </a:r>
              <a:r>
                <a:rPr lang="cs-CZ" sz="2800" dirty="0"/>
                <a:t> </a:t>
              </a:r>
              <a:r>
                <a:rPr lang="cs-CZ" sz="2800" dirty="0" err="1"/>
                <a:t>eyelid</a:t>
              </a:r>
              <a:endParaRPr lang="cs-CZ" sz="2800" dirty="0"/>
            </a:p>
          </p:txBody>
        </p:sp>
      </p:grp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CD4A347D-5DF9-4537-8F1E-35CE8515F667}"/>
              </a:ext>
            </a:extLst>
          </p:cNvPr>
          <p:cNvSpPr txBox="1">
            <a:spLocks/>
          </p:cNvSpPr>
          <p:nvPr/>
        </p:nvSpPr>
        <p:spPr>
          <a:xfrm>
            <a:off x="2941727" y="5176484"/>
            <a:ext cx="3769581" cy="476687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dirty="0" err="1"/>
              <a:t>Eyelid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blepharitis</a:t>
            </a:r>
            <a:endParaRPr lang="cs-CZ" sz="2800" dirty="0"/>
          </a:p>
        </p:txBody>
      </p:sp>
      <p:sp>
        <p:nvSpPr>
          <p:cNvPr id="13" name="Nadpis 6">
            <a:extLst>
              <a:ext uri="{FF2B5EF4-FFF2-40B4-BE49-F238E27FC236}">
                <a16:creationId xmlns:a16="http://schemas.microsoft.com/office/drawing/2014/main" id="{CD4B49DD-5CF8-48E6-B599-372FF6A3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43" y="180976"/>
            <a:ext cx="9021452" cy="714579"/>
          </a:xfrm>
        </p:spPr>
        <p:txBody>
          <a:bodyPr/>
          <a:lstStyle/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53C68511-928A-4A34-B958-19702CE5D234}"/>
              </a:ext>
            </a:extLst>
          </p:cNvPr>
          <p:cNvSpPr txBox="1">
            <a:spLocks/>
          </p:cNvSpPr>
          <p:nvPr/>
        </p:nvSpPr>
        <p:spPr>
          <a:xfrm>
            <a:off x="2441543" y="895555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</a:t>
            </a:r>
            <a:r>
              <a:rPr lang="cs-CZ" sz="2400" dirty="0" err="1"/>
              <a:t>Dysfunction</a:t>
            </a:r>
            <a:r>
              <a:rPr lang="cs-CZ" sz="2400" dirty="0"/>
              <a:t> (MGD)</a:t>
            </a:r>
          </a:p>
        </p:txBody>
      </p:sp>
    </p:spTree>
    <p:extLst>
      <p:ext uri="{BB962C8B-B14F-4D97-AF65-F5344CB8AC3E}">
        <p14:creationId xmlns:p14="http://schemas.microsoft.com/office/powerpoint/2010/main" val="45174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20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444EB6C1-FD7A-4002-B6A6-F658A19C441E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ECB20A0D-BD9C-4B90-9AC6-7BE051CA5BFF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1 </a:t>
            </a:r>
            <a:r>
              <a:rPr lang="cs-CZ" sz="2400" dirty="0" err="1"/>
              <a:t>month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3rd </a:t>
            </a:r>
            <a:r>
              <a:rPr lang="cs-CZ" sz="2400" dirty="0" err="1"/>
              <a:t>application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04B878E-B6ED-4C19-9F48-A414DECBE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94" y="1604028"/>
            <a:ext cx="5721777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40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21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C5686629-2292-41AA-A0FB-9515B5307BB6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23AE817A-962B-4C24-A916-9ECD3920268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3rd </a:t>
            </a:r>
            <a:r>
              <a:rPr lang="cs-CZ" sz="2400" dirty="0" err="1"/>
              <a:t>application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F39C43-8A52-49BE-B713-6525013F7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502636"/>
            <a:ext cx="5948396" cy="44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75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22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C5686629-2292-41AA-A0FB-9515B5307BB6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23AE817A-962B-4C24-A916-9ECD3920268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3rd </a:t>
            </a:r>
            <a:r>
              <a:rPr lang="cs-CZ" sz="2400" dirty="0" err="1"/>
              <a:t>application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02CE982-AC67-4454-B276-09E771777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1488333"/>
            <a:ext cx="5967446" cy="44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53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23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58C7A12-968A-4180-87AD-57C9947509F8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37F6A58B-8D56-4607-8C18-36B475772BA6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</a:t>
            </a:r>
            <a:r>
              <a:rPr lang="cs-CZ" sz="2400" dirty="0" err="1"/>
              <a:t>Keratograph</a:t>
            </a:r>
            <a:r>
              <a:rPr lang="cs-CZ" sz="2400" dirty="0"/>
              <a:t> BUT –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E62439-C198-40CB-BF38-2BF8F9964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0" y="1811680"/>
            <a:ext cx="9713435" cy="41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80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24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392FC93F-6380-4BDE-B122-63CA1D69844D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4D7971C3-C6F6-48AD-BF6E-0754583B5797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</a:t>
            </a:r>
            <a:r>
              <a:rPr lang="cs-CZ" sz="2400" dirty="0" err="1"/>
              <a:t>Keratograph</a:t>
            </a:r>
            <a:r>
              <a:rPr lang="cs-CZ" sz="2400" dirty="0"/>
              <a:t>  BUT –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AF5358-B3E3-4475-9101-7C2BC40BF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30" y="1604028"/>
            <a:ext cx="9740165" cy="42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25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1F877E73-49ED-480A-919E-7FAB80920BAD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005AD632-6622-40B8-94A7-B35D0A6D530F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63AB84D-129B-4FD4-B581-65D05F5EF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987162"/>
              </p:ext>
            </p:extLst>
          </p:nvPr>
        </p:nvGraphicFramePr>
        <p:xfrm>
          <a:off x="2441543" y="1420812"/>
          <a:ext cx="9021454" cy="45821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2305603724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605623561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7131946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47164848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21487274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18782162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414372574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324178128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662406008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69300714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60073210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164776651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878719045"/>
                    </a:ext>
                  </a:extLst>
                </a:gridCol>
              </a:tblGrid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PRE-EXAMINATION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7 DAYS AFTER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345880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Teardrop height in 3 positions (</a:t>
                      </a:r>
                      <a:r>
                        <a:rPr lang="en-US" sz="1100" u="none" strike="noStrike" dirty="0" err="1">
                          <a:effectLst/>
                        </a:rPr>
                        <a:t>tempor</a:t>
                      </a:r>
                      <a:r>
                        <a:rPr lang="en-US" sz="1100" u="none" strike="noStrike" dirty="0">
                          <a:effectLst/>
                        </a:rPr>
                        <a:t>, middle, nasal)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326127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47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8310162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0,51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8659206"/>
                  </a:ext>
                </a:extLst>
              </a:tr>
              <a:tr h="142342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BUT- tear film decay, total average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574096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8,5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9,82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9,03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8,69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107464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7,83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4,72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79895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BUT - tear film decay, average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844059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2,55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4,43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4,95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103654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3,42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3,95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4,73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4,715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47432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Lipid layer - thickness (the higher the better)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061184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534997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576784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 err="1">
                          <a:effectLst/>
                        </a:rPr>
                        <a:t>Redness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cs-CZ" sz="1100" u="none" strike="noStrike" dirty="0" err="1">
                          <a:effectLst/>
                        </a:rPr>
                        <a:t>of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cs-CZ" sz="1100" u="none" strike="noStrike" dirty="0" err="1">
                          <a:effectLst/>
                        </a:rPr>
                        <a:t>eyes</a:t>
                      </a:r>
                      <a:r>
                        <a:rPr lang="cs-CZ" sz="1100" u="none" strike="noStrike" dirty="0">
                          <a:effectLst/>
                        </a:rPr>
                        <a:t> - </a:t>
                      </a:r>
                      <a:r>
                        <a:rPr lang="cs-CZ" sz="1100" u="none" strike="noStrike" dirty="0" err="1">
                          <a:effectLst/>
                        </a:rPr>
                        <a:t>bulbal</a:t>
                      </a:r>
                      <a:r>
                        <a:rPr lang="cs-CZ" sz="1100" u="none" strike="noStrike" dirty="0">
                          <a:effectLst/>
                        </a:rPr>
                        <a:t> (</a:t>
                      </a:r>
                      <a:r>
                        <a:rPr lang="cs-CZ" sz="1100" u="none" strike="noStrike" dirty="0" err="1">
                          <a:effectLst/>
                        </a:rPr>
                        <a:t>temporal</a:t>
                      </a:r>
                      <a:r>
                        <a:rPr lang="cs-CZ" sz="1100" u="none" strike="noStrike" dirty="0">
                          <a:effectLst/>
                        </a:rPr>
                        <a:t>, </a:t>
                      </a:r>
                      <a:r>
                        <a:rPr lang="cs-CZ" sz="1100" u="none" strike="noStrike" dirty="0" err="1">
                          <a:effectLst/>
                        </a:rPr>
                        <a:t>nasal</a:t>
                      </a:r>
                      <a:r>
                        <a:rPr lang="cs-CZ" sz="1100" u="none" strike="noStrike" dirty="0">
                          <a:effectLst/>
                        </a:rPr>
                        <a:t>), </a:t>
                      </a:r>
                      <a:r>
                        <a:rPr lang="cs-CZ" sz="1100" u="none" strike="noStrike" dirty="0" err="1">
                          <a:effectLst/>
                        </a:rPr>
                        <a:t>limbal</a:t>
                      </a:r>
                      <a:r>
                        <a:rPr lang="cs-CZ" sz="1100" u="none" strike="noStrike" dirty="0">
                          <a:effectLst/>
                        </a:rPr>
                        <a:t> (</a:t>
                      </a:r>
                      <a:r>
                        <a:rPr lang="cs-CZ" sz="1100" u="none" strike="noStrike" dirty="0" err="1">
                          <a:effectLst/>
                        </a:rPr>
                        <a:t>temporal</a:t>
                      </a:r>
                      <a:r>
                        <a:rPr lang="cs-CZ" sz="1100" u="none" strike="noStrike" dirty="0">
                          <a:effectLst/>
                        </a:rPr>
                        <a:t>, </a:t>
                      </a:r>
                      <a:r>
                        <a:rPr lang="cs-CZ" sz="1100" u="none" strike="noStrike" dirty="0" err="1">
                          <a:effectLst/>
                        </a:rPr>
                        <a:t>nasal</a:t>
                      </a:r>
                      <a:r>
                        <a:rPr lang="cs-CZ" sz="1100" u="none" strike="noStrike" dirty="0">
                          <a:effectLst/>
                        </a:rPr>
                        <a:t>) 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44039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1,3  1,8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1,0  1,8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1,4  1,1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0,7  1,1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0,9  1,4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0,7  1,0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1,8  2,6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1,8  2,8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3137486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1,8  2,4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1,3  1,9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1,6  1,6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1,2  0,9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1,3  1,4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1,0  0,8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1,6  2,1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1,4  1,3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9947970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</a:rPr>
                        <a:t>Meimbom</a:t>
                      </a:r>
                      <a:r>
                        <a:rPr lang="en-US" sz="1100" u="none" strike="noStrike" dirty="0">
                          <a:effectLst/>
                        </a:rPr>
                        <a:t>. Glands - degree (0. healthy - 4. significant decrease)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318643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752402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384207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026440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31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67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26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1F877E73-49ED-480A-919E-7FAB80920BAD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005AD632-6622-40B8-94A7-B35D0A6D530F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02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C625907-FC60-4706-A51A-648093A88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209415"/>
              </p:ext>
            </p:extLst>
          </p:nvPr>
        </p:nvGraphicFramePr>
        <p:xfrm>
          <a:off x="2441542" y="1434614"/>
          <a:ext cx="9021450" cy="4598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4217073281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878521038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1448210309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969260399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844638321"/>
                    </a:ext>
                  </a:extLst>
                </a:gridCol>
              </a:tblGrid>
              <a:tr h="2705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SLIT LAMP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012781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46674588"/>
                  </a:ext>
                </a:extLst>
              </a:tr>
              <a:tr h="2705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CONTROL OF EYELIDS AND SURROUNDING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572174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Eyelids calm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Eyelids calm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Eyelids calm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Eyelids calm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44809492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930671"/>
                  </a:ext>
                </a:extLst>
              </a:tr>
              <a:tr h="2705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CLOSING OF EYELIDS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499342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4255480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8433473"/>
                  </a:ext>
                </a:extLst>
              </a:tr>
              <a:tr h="2705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CONTROL OF EYELIDS - SEARCH, DISCOLORATION, ENTROPION, ECTROPION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588261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26595036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25586015"/>
                  </a:ext>
                </a:extLst>
              </a:tr>
              <a:tr h="2705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PRESENCE OF DEMODEX - INTERVENTION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896657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0573048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38195173"/>
                  </a:ext>
                </a:extLst>
              </a:tr>
              <a:tr h="27052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EXPRESIBILITY OF GLANDS - QUANTITY AND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786387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 upper, 2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 upper, 2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 upper, 2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 upper and lower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820025"/>
                  </a:ext>
                </a:extLst>
              </a:tr>
              <a:tr h="2705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48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822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27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2441543" y="1778015"/>
            <a:ext cx="3904066" cy="4349577"/>
          </a:xfrm>
        </p:spPr>
        <p:txBody>
          <a:bodyPr>
            <a:normAutofit/>
          </a:bodyPr>
          <a:lstStyle/>
          <a:p>
            <a:r>
              <a:rPr lang="cs-CZ" sz="2400" dirty="0"/>
              <a:t>Man, </a:t>
            </a:r>
            <a:r>
              <a:rPr lang="cs-CZ" sz="2400" dirty="0" err="1"/>
              <a:t>age</a:t>
            </a:r>
            <a:r>
              <a:rPr lang="cs-CZ" sz="2400" dirty="0"/>
              <a:t> 34 </a:t>
            </a:r>
            <a:r>
              <a:rPr lang="cs-CZ" sz="2400" dirty="0" err="1"/>
              <a:t>years</a:t>
            </a:r>
            <a:endParaRPr lang="cs-CZ" sz="2400" dirty="0"/>
          </a:p>
          <a:p>
            <a:r>
              <a:rPr lang="cs-CZ" sz="2400" b="1" dirty="0" err="1"/>
              <a:t>Anamnesis</a:t>
            </a:r>
            <a:r>
              <a:rPr lang="cs-CZ" sz="2400" b="1" dirty="0"/>
              <a:t>:</a:t>
            </a:r>
          </a:p>
          <a:p>
            <a:pPr lvl="1"/>
            <a:r>
              <a:rPr lang="cs-CZ" sz="2000" dirty="0" err="1"/>
              <a:t>Meibomitis</a:t>
            </a:r>
            <a:r>
              <a:rPr lang="cs-CZ" sz="2000" dirty="0"/>
              <a:t>, </a:t>
            </a:r>
            <a:r>
              <a:rPr lang="cs-CZ" sz="2000" dirty="0" err="1">
                <a:solidFill>
                  <a:srgbClr val="C00000"/>
                </a:solidFill>
              </a:rPr>
              <a:t>Rosacea</a:t>
            </a:r>
            <a:r>
              <a:rPr lang="cs-CZ" sz="2000" dirty="0"/>
              <a:t> (</a:t>
            </a:r>
            <a:r>
              <a:rPr lang="en-US" sz="2000" dirty="0"/>
              <a:t>may affect the success of treatment</a:t>
            </a:r>
            <a:r>
              <a:rPr lang="cs-CZ" sz="2000" dirty="0"/>
              <a:t>), </a:t>
            </a:r>
            <a:r>
              <a:rPr lang="cs-CZ" sz="2000" dirty="0" err="1"/>
              <a:t>Demodex</a:t>
            </a:r>
            <a:endParaRPr lang="cs-CZ" sz="2000" dirty="0"/>
          </a:p>
          <a:p>
            <a:r>
              <a:rPr lang="cs-CZ" sz="2400" b="1" dirty="0" err="1"/>
              <a:t>Allergy</a:t>
            </a:r>
            <a:r>
              <a:rPr lang="cs-CZ" sz="2400" dirty="0"/>
              <a:t>: </a:t>
            </a:r>
            <a:r>
              <a:rPr lang="cs-CZ" sz="2000" dirty="0" err="1"/>
              <a:t>none</a:t>
            </a:r>
            <a:endParaRPr lang="cs-CZ" sz="2400" dirty="0"/>
          </a:p>
          <a:p>
            <a:r>
              <a:rPr lang="cs-CZ" sz="2400" b="1" dirty="0" err="1"/>
              <a:t>Treatment</a:t>
            </a:r>
            <a:r>
              <a:rPr lang="cs-CZ" sz="2400" dirty="0"/>
              <a:t>:</a:t>
            </a:r>
          </a:p>
          <a:p>
            <a:pPr lvl="1"/>
            <a:r>
              <a:rPr lang="cs-CZ" sz="2000" dirty="0"/>
              <a:t>1st </a:t>
            </a:r>
            <a:r>
              <a:rPr lang="cs-CZ" sz="2000" dirty="0" err="1"/>
              <a:t>control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7 </a:t>
            </a:r>
            <a:r>
              <a:rPr lang="cs-CZ" sz="2000" dirty="0" err="1"/>
              <a:t>days</a:t>
            </a:r>
            <a:endParaRPr lang="cs-CZ" sz="2000" dirty="0"/>
          </a:p>
          <a:p>
            <a:pPr lvl="1"/>
            <a:r>
              <a:rPr lang="cs-CZ" sz="2000" dirty="0"/>
              <a:t>2nd </a:t>
            </a:r>
            <a:r>
              <a:rPr lang="cs-CZ" sz="2000" dirty="0" err="1"/>
              <a:t>control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14 </a:t>
            </a:r>
            <a:r>
              <a:rPr lang="cs-CZ" sz="2000" dirty="0" err="1"/>
              <a:t>days</a:t>
            </a:r>
            <a:endParaRPr lang="cs-CZ" sz="2000" dirty="0"/>
          </a:p>
          <a:p>
            <a:pPr lvl="1"/>
            <a:r>
              <a:rPr lang="cs-CZ" sz="2000" dirty="0"/>
              <a:t>3rd </a:t>
            </a:r>
            <a:r>
              <a:rPr lang="cs-CZ" sz="2000" dirty="0" err="1"/>
              <a:t>control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1 </a:t>
            </a:r>
            <a:r>
              <a:rPr lang="cs-CZ" sz="2000" dirty="0" err="1"/>
              <a:t>month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endParaRPr lang="cs-CZ" sz="2000" dirty="0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ACCBE5F4-5009-44BA-A42C-D9AAA6ED116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B42E6858-5765-4044-A6AD-8B20532FAAA0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8CC5A1C6-C1B1-49B4-8077-292E540D5752}"/>
              </a:ext>
            </a:extLst>
          </p:cNvPr>
          <p:cNvSpPr txBox="1">
            <a:spLocks/>
          </p:cNvSpPr>
          <p:nvPr/>
        </p:nvSpPr>
        <p:spPr>
          <a:xfrm>
            <a:off x="7096369" y="1735015"/>
            <a:ext cx="4366626" cy="439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Objective</a:t>
            </a:r>
            <a:r>
              <a:rPr lang="cs-CZ" sz="2400" b="1" dirty="0"/>
              <a:t> </a:t>
            </a:r>
            <a:r>
              <a:rPr lang="cs-CZ" sz="2400" b="1" dirty="0" err="1"/>
              <a:t>opinion</a:t>
            </a:r>
            <a:r>
              <a:rPr lang="cs-CZ" sz="2400" dirty="0"/>
              <a:t>:</a:t>
            </a:r>
          </a:p>
          <a:p>
            <a:pPr lvl="1"/>
            <a:r>
              <a:rPr lang="en-US" sz="2000" dirty="0"/>
              <a:t>Right eye better than left</a:t>
            </a:r>
            <a:endParaRPr lang="cs-CZ" sz="2000" dirty="0"/>
          </a:p>
          <a:p>
            <a:pPr lvl="1"/>
            <a:r>
              <a:rPr lang="en-US" sz="2000" dirty="0"/>
              <a:t>BUT still better than before treatment</a:t>
            </a:r>
            <a:endParaRPr lang="cs-CZ" sz="2000" dirty="0"/>
          </a:p>
          <a:p>
            <a:pPr lvl="1"/>
            <a:r>
              <a:rPr lang="en-US" sz="2000" dirty="0"/>
              <a:t>Expression still nice</a:t>
            </a:r>
            <a:endParaRPr lang="cs-CZ" sz="2400" dirty="0"/>
          </a:p>
          <a:p>
            <a:r>
              <a:rPr lang="cs-CZ" sz="2400" b="1" dirty="0" err="1"/>
              <a:t>Subjective</a:t>
            </a:r>
            <a:r>
              <a:rPr lang="cs-CZ" sz="2400" b="1" dirty="0"/>
              <a:t> </a:t>
            </a:r>
            <a:r>
              <a:rPr lang="cs-CZ" sz="2400" b="1" dirty="0" err="1"/>
              <a:t>opinion</a:t>
            </a:r>
            <a:r>
              <a:rPr lang="cs-CZ" sz="2400" dirty="0"/>
              <a:t>:</a:t>
            </a:r>
          </a:p>
          <a:p>
            <a:pPr lvl="1"/>
            <a:r>
              <a:rPr lang="en-US" sz="2000" dirty="0"/>
              <a:t>The gent perceives everything in order, subjectively getting better than before application</a:t>
            </a:r>
            <a:endParaRPr lang="cs-CZ" sz="2000" dirty="0"/>
          </a:p>
          <a:p>
            <a:pPr lvl="1"/>
            <a:r>
              <a:rPr lang="en-US" sz="2000" dirty="0"/>
              <a:t>Still a little red</a:t>
            </a:r>
            <a:r>
              <a:rPr lang="cs-CZ" sz="2000" dirty="0" err="1"/>
              <a:t>ness</a:t>
            </a:r>
            <a:r>
              <a:rPr lang="en-US" sz="2000" dirty="0"/>
              <a:t>, but less than before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55177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28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5DA35F-A344-48E1-AE9E-7BF2BD9B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63" y="2046288"/>
            <a:ext cx="9396274" cy="34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3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29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655F41-A741-45BB-BAD2-EE61143B9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2010887"/>
            <a:ext cx="10139020" cy="37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16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"/>
          <a:stretch/>
        </p:blipFill>
        <p:spPr>
          <a:xfrm>
            <a:off x="2338935" y="1680933"/>
            <a:ext cx="9226667" cy="4176935"/>
          </a:xfr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F556461A-ED39-4FC4-A7A2-3A2406CF7C48}"/>
              </a:ext>
            </a:extLst>
          </p:cNvPr>
          <p:cNvSpPr txBox="1">
            <a:spLocks/>
          </p:cNvSpPr>
          <p:nvPr/>
        </p:nvSpPr>
        <p:spPr>
          <a:xfrm>
            <a:off x="2441543" y="180976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Blepharitis</a:t>
            </a:r>
            <a:endParaRPr lang="cs-CZ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CEBE7ABB-0841-4426-8725-8D63038DC11A}"/>
              </a:ext>
            </a:extLst>
          </p:cNvPr>
          <p:cNvSpPr txBox="1">
            <a:spLocks/>
          </p:cNvSpPr>
          <p:nvPr/>
        </p:nvSpPr>
        <p:spPr>
          <a:xfrm>
            <a:off x="2441543" y="895555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 err="1"/>
              <a:t>Scale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lipid </a:t>
            </a:r>
            <a:r>
              <a:rPr lang="cs-CZ" sz="2400" dirty="0" err="1"/>
              <a:t>layer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68423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30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DC84D268-0A3E-4DDF-9E4D-1D43EC5E25CA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5BD3A5C4-75E2-4EDA-B86D-386B4D0759B1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-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BCD77C-161A-4C7F-9F61-F9863AC81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0168"/>
            <a:ext cx="6034122" cy="45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42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31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1993BE42-2410-455C-82C6-A52D54EF7AB1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E9EFD87B-A0F4-4BBC-9F13-85FA21C2114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A0726F-375D-42EB-AB20-811B18161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13" y="1471605"/>
            <a:ext cx="5842303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74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32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5ACEB8F9-46D6-4E59-92F3-F9D719F9E3E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C4BB4DD8-A09B-4639-A86F-AEDF53861AD0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</a:t>
            </a:r>
            <a:r>
              <a:rPr lang="cs-CZ" sz="2400" dirty="0" err="1"/>
              <a:t>Keratograph</a:t>
            </a:r>
            <a:r>
              <a:rPr lang="cs-CZ" sz="2400" dirty="0"/>
              <a:t> BUT –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E8D0F6-1464-4A94-A817-BD2A7E4F4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727743"/>
            <a:ext cx="9977095" cy="42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3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33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A29ACD39-BE6F-4626-969F-BAC2410CBD9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BE5BF26E-A756-4F8A-A940-641461BE8DE8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</a:t>
            </a:r>
            <a:r>
              <a:rPr lang="cs-CZ" sz="2400" dirty="0" err="1"/>
              <a:t>Keratograph</a:t>
            </a:r>
            <a:r>
              <a:rPr lang="cs-CZ" sz="2400" dirty="0"/>
              <a:t>  BUT –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3634A0-EF53-4F2D-BAEA-5627BE2F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78" y="1688923"/>
            <a:ext cx="9776917" cy="41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7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34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643391DB-B639-4D35-A0C5-BE0B2EDC3E71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291BF4E4-CD7C-4800-9153-8BB36FAC75E2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96DD6D5-1DC0-48AF-89E1-1BC9261DE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659293"/>
              </p:ext>
            </p:extLst>
          </p:nvPr>
        </p:nvGraphicFramePr>
        <p:xfrm>
          <a:off x="2441543" y="1420812"/>
          <a:ext cx="9021454" cy="4628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426573048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774091068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1171883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402162833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609042000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32014036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41635752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43833556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80094803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376259860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09065968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50471930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993401041"/>
                    </a:ext>
                  </a:extLst>
                </a:gridCol>
              </a:tblGrid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381259"/>
                  </a:ext>
                </a:extLst>
              </a:tr>
              <a:tr h="21780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Teardrop height in 3 positions (tempor, middle, nasal)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11402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0,52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65096191"/>
                  </a:ext>
                </a:extLst>
              </a:tr>
              <a:tr h="2286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6881529"/>
                  </a:ext>
                </a:extLst>
              </a:tr>
              <a:tr h="22869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BUT- tear film decay total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688501"/>
                  </a:ext>
                </a:extLst>
              </a:tr>
              <a:tr h="2286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19,78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20,78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22,03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20,78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424937"/>
                  </a:ext>
                </a:extLst>
              </a:tr>
              <a:tr h="2286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19,77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19,03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16,03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19,03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404744"/>
                  </a:ext>
                </a:extLst>
              </a:tr>
              <a:tr h="21780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BUT -tear film decay,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256803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18,41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20,11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20,24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20,78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914473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8,24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11,85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10,2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11,85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852170"/>
                  </a:ext>
                </a:extLst>
              </a:tr>
              <a:tr h="21780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Lipid layer - thickness (the higher the better)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0418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50-80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90-140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365843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90-140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161377"/>
                  </a:ext>
                </a:extLst>
              </a:tr>
              <a:tr h="21780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Redness of eyes - bulbal (temporal, nasal), limbal (temporal, nasal)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31436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0,5  0,5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0,4  0,3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0,6  1,1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0,5  0,8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0,5  1,4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0,6 1,1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0,5  0,8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0952172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1,5  1,6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1,0  1,4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1,8  0,7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0,8  0,5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1,6  0,6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1,0  0,9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1,8  0,7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0,8  0,5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4155813"/>
                  </a:ext>
                </a:extLst>
              </a:tr>
              <a:tr h="21780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Meimbom. Glands - degree (0. healthy - 4. significant decrease)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137073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050130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40323"/>
                  </a:ext>
                </a:extLst>
              </a:tr>
              <a:tr h="21780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8226"/>
                  </a:ext>
                </a:extLst>
              </a:tr>
              <a:tr h="2286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436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800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35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643391DB-B639-4D35-A0C5-BE0B2EDC3E71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291BF4E4-CD7C-4800-9153-8BB36FAC75E2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03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42F22702-1D82-4E64-A1F6-FE18D42D5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7834"/>
              </p:ext>
            </p:extLst>
          </p:nvPr>
        </p:nvGraphicFramePr>
        <p:xfrm>
          <a:off x="2441542" y="1400786"/>
          <a:ext cx="9021450" cy="4835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2332820978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301424050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648721822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182937834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449331760"/>
                    </a:ext>
                  </a:extLst>
                </a:gridCol>
              </a:tblGrid>
              <a:tr h="42801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SLIT LAMP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993560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11304004"/>
                  </a:ext>
                </a:extLst>
              </a:tr>
              <a:tr h="26409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CONTROL OF EYELID AND SURROUNDING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565210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Eyelashes glued a lot, red eyes, both eyes affected similarly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significant improvement, eyelashe less glued, eyes less 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eyelashes glued in a few places, eyes less 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7373742"/>
                  </a:ext>
                </a:extLst>
              </a:tr>
              <a:tr h="43310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763511"/>
                  </a:ext>
                </a:extLst>
              </a:tr>
              <a:tr h="26409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CLOSING OF EYELID AND SURROUNDING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900302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70214464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23319550"/>
                  </a:ext>
                </a:extLst>
              </a:tr>
              <a:tr h="26409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CONTROL OF EYELASHES - SEARCH, DISCOLORATION, ENTROPION, ECTROPION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854827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1001035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47490699"/>
                  </a:ext>
                </a:extLst>
              </a:tr>
              <a:tr h="26409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PRESENCE OF DEMODEX - INTERVENTION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13962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yes, lightly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yes, less than before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yes, less than before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38422138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yes, lightly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yes, less than before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yes, less than before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46358876"/>
                  </a:ext>
                </a:extLst>
              </a:tr>
              <a:tr h="26409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EXPRESIBILITY OF GLANDS - QUANTITY AND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527523"/>
                  </a:ext>
                </a:extLst>
              </a:tr>
              <a:tr h="26409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 everywhere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 everywhere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1, grain was formed on the left eye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 everywhere, except the left upper eyelid- there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3896057"/>
                  </a:ext>
                </a:extLst>
              </a:tr>
              <a:tr h="27729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970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714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36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2441543" y="1735015"/>
            <a:ext cx="4131195" cy="439257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Woman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80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b="1" dirty="0" err="1"/>
              <a:t>Anamnesis</a:t>
            </a:r>
            <a:r>
              <a:rPr lang="cs-CZ" b="1" dirty="0"/>
              <a:t>:</a:t>
            </a:r>
          </a:p>
          <a:p>
            <a:pPr lvl="1" algn="just"/>
            <a:r>
              <a:rPr lang="cs-CZ" dirty="0" err="1"/>
              <a:t>Sicca</a:t>
            </a:r>
            <a:r>
              <a:rPr lang="cs-CZ" dirty="0"/>
              <a:t> syndrom, </a:t>
            </a:r>
            <a:r>
              <a:rPr lang="cs-CZ" dirty="0" err="1"/>
              <a:t>Meibomiana</a:t>
            </a:r>
            <a:r>
              <a:rPr lang="cs-CZ" dirty="0"/>
              <a:t>, </a:t>
            </a:r>
            <a:r>
              <a:rPr lang="cs-CZ" dirty="0" err="1"/>
              <a:t>Epitelopatia</a:t>
            </a:r>
            <a:r>
              <a:rPr lang="cs-CZ" dirty="0"/>
              <a:t> </a:t>
            </a:r>
            <a:r>
              <a:rPr lang="cs-CZ" dirty="0" err="1"/>
              <a:t>cornae</a:t>
            </a:r>
            <a:r>
              <a:rPr lang="cs-CZ" dirty="0"/>
              <a:t>, </a:t>
            </a:r>
            <a:r>
              <a:rPr lang="cs-CZ" dirty="0">
                <a:solidFill>
                  <a:srgbClr val="C00000"/>
                </a:solidFill>
              </a:rPr>
              <a:t>Keratitis </a:t>
            </a:r>
            <a:r>
              <a:rPr lang="cs-CZ" dirty="0" err="1">
                <a:solidFill>
                  <a:srgbClr val="C00000"/>
                </a:solidFill>
              </a:rPr>
              <a:t>punctata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eye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not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), </a:t>
            </a:r>
            <a:r>
              <a:rPr lang="cs-CZ" dirty="0" err="1"/>
              <a:t>Stroke</a:t>
            </a:r>
            <a:r>
              <a:rPr lang="cs-CZ" dirty="0"/>
              <a:t> (2006)</a:t>
            </a:r>
          </a:p>
          <a:p>
            <a:r>
              <a:rPr lang="cs-CZ" b="1" dirty="0" err="1"/>
              <a:t>Allergy</a:t>
            </a:r>
            <a:r>
              <a:rPr lang="cs-CZ" dirty="0"/>
              <a:t>: </a:t>
            </a:r>
            <a:r>
              <a:rPr lang="cs-CZ" sz="2600" dirty="0" err="1"/>
              <a:t>none</a:t>
            </a:r>
            <a:endParaRPr lang="cs-CZ" dirty="0"/>
          </a:p>
          <a:p>
            <a:r>
              <a:rPr lang="cs-CZ" b="1" dirty="0" err="1"/>
              <a:t>Treatment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1st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7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2nd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14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3rd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 </a:t>
            </a:r>
            <a:r>
              <a:rPr lang="cs-CZ" dirty="0" err="1"/>
              <a:t>month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A8922CF0-5179-44BA-A3F0-FBD85BCF3657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3DCB1B8B-D28C-4BD7-93DF-8C0A99274B67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C213698D-7BC4-4815-BE14-447705B274B3}"/>
              </a:ext>
            </a:extLst>
          </p:cNvPr>
          <p:cNvSpPr txBox="1">
            <a:spLocks/>
          </p:cNvSpPr>
          <p:nvPr/>
        </p:nvSpPr>
        <p:spPr>
          <a:xfrm>
            <a:off x="7096369" y="1735015"/>
            <a:ext cx="4366626" cy="439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/>
              <a:t>Objective</a:t>
            </a:r>
            <a:r>
              <a:rPr lang="cs-CZ" b="1" dirty="0"/>
              <a:t> </a:t>
            </a:r>
            <a:r>
              <a:rPr lang="cs-CZ" b="1" dirty="0" err="1"/>
              <a:t>opinion</a:t>
            </a:r>
            <a:r>
              <a:rPr lang="cs-CZ" dirty="0"/>
              <a:t>:</a:t>
            </a:r>
          </a:p>
          <a:p>
            <a:pPr lvl="1"/>
            <a:r>
              <a:rPr lang="en-US" sz="2200" dirty="0"/>
              <a:t>Secret</a:t>
            </a:r>
            <a:r>
              <a:rPr lang="cs-CZ" sz="2200" dirty="0"/>
              <a:t>ion</a:t>
            </a:r>
            <a:r>
              <a:rPr lang="en-US" sz="2200" dirty="0"/>
              <a:t> </a:t>
            </a:r>
            <a:r>
              <a:rPr lang="cs-CZ" sz="2200" dirty="0" err="1"/>
              <a:t>greater</a:t>
            </a:r>
            <a:r>
              <a:rPr lang="en-US" sz="2200" dirty="0"/>
              <a:t>, nice</a:t>
            </a:r>
            <a:r>
              <a:rPr lang="cs-CZ" sz="2200" dirty="0" err="1"/>
              <a:t>ly</a:t>
            </a:r>
            <a:r>
              <a:rPr lang="en-US" sz="2200" dirty="0"/>
              <a:t> clear</a:t>
            </a:r>
            <a:endParaRPr lang="cs-CZ" sz="2200" dirty="0"/>
          </a:p>
          <a:p>
            <a:pPr lvl="1"/>
            <a:r>
              <a:rPr lang="en-US" sz="2200" dirty="0"/>
              <a:t>The lipid layer is always the same</a:t>
            </a:r>
            <a:endParaRPr lang="cs-CZ" sz="2200" dirty="0"/>
          </a:p>
          <a:p>
            <a:r>
              <a:rPr lang="cs-CZ" b="1" dirty="0" err="1"/>
              <a:t>Subjective</a:t>
            </a:r>
            <a:r>
              <a:rPr lang="cs-CZ" b="1" dirty="0"/>
              <a:t> </a:t>
            </a:r>
            <a:r>
              <a:rPr lang="cs-CZ" b="1" dirty="0" err="1"/>
              <a:t>opinion</a:t>
            </a:r>
            <a:r>
              <a:rPr lang="cs-CZ" dirty="0"/>
              <a:t>:</a:t>
            </a:r>
          </a:p>
          <a:p>
            <a:pPr lvl="1"/>
            <a:r>
              <a:rPr lang="en-US" sz="2200" dirty="0"/>
              <a:t>Subjective feelings better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93477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37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5B938A-A09E-4514-9294-82D3C36D8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18" y="1864946"/>
            <a:ext cx="9532377" cy="352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37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38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B18D06C-B518-4ED2-8F89-5A4E5A371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01" y="1871661"/>
            <a:ext cx="9991094" cy="37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02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39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1C33B28A-DBE2-43FF-9718-0522624AE7F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DFBDE13B-21AD-42C8-A4C1-A23F2D7A47F1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129612-0670-453C-A96B-2B7262BBA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19" y="1534655"/>
            <a:ext cx="5905747" cy="44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556461A-ED39-4FC4-A7A2-3A2406CF7C48}"/>
              </a:ext>
            </a:extLst>
          </p:cNvPr>
          <p:cNvSpPr txBox="1">
            <a:spLocks/>
          </p:cNvSpPr>
          <p:nvPr/>
        </p:nvSpPr>
        <p:spPr>
          <a:xfrm>
            <a:off x="2441543" y="180976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Blepharitis</a:t>
            </a:r>
            <a:endParaRPr lang="cs-CZ" dirty="0"/>
          </a:p>
        </p:txBody>
      </p:sp>
      <p:sp>
        <p:nvSpPr>
          <p:cNvPr id="9" name="Zástupný symbol pro text 2">
            <a:extLst>
              <a:ext uri="{FF2B5EF4-FFF2-40B4-BE49-F238E27FC236}">
                <a16:creationId xmlns:a16="http://schemas.microsoft.com/office/drawing/2014/main" id="{CEBE7ABB-0841-4426-8725-8D63038DC11A}"/>
              </a:ext>
            </a:extLst>
          </p:cNvPr>
          <p:cNvSpPr txBox="1">
            <a:spLocks/>
          </p:cNvSpPr>
          <p:nvPr/>
        </p:nvSpPr>
        <p:spPr>
          <a:xfrm>
            <a:off x="2441543" y="895555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 err="1"/>
              <a:t>Scale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endParaRPr lang="cs-CZ" sz="2400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120C1B4-1528-4E18-9EF1-51EFC9F7E3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1800000"/>
            <a:ext cx="5669630" cy="3280044"/>
          </a:xfrm>
        </p:spPr>
      </p:pic>
    </p:spTree>
    <p:extLst>
      <p:ext uri="{BB962C8B-B14F-4D97-AF65-F5344CB8AC3E}">
        <p14:creationId xmlns:p14="http://schemas.microsoft.com/office/powerpoint/2010/main" val="2725203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40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1A74694E-34D3-49FA-B836-E36A8CE56DF7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D2B7F8D2-7EDA-4B46-9DE1-6AB740409674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2136C8-9444-41D2-8006-408412D77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63" y="1480480"/>
            <a:ext cx="5977907" cy="44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41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29B4856F-2412-463D-8DBA-2B1CBEAF781D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64C9FF12-DA58-4672-9685-910298FF519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Keratograph</a:t>
            </a:r>
            <a:r>
              <a:rPr lang="cs-CZ" sz="2400" dirty="0"/>
              <a:t> BUT –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FCA098-1DBB-4B96-98E7-940236FA0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22" y="1750687"/>
            <a:ext cx="9944673" cy="42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59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42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061EDAD1-E92D-4F44-8C58-551D3D66DD29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9D5C5CEA-5C80-40D4-AB49-79642946AA92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Keratograph</a:t>
            </a:r>
            <a:r>
              <a:rPr lang="cs-CZ" sz="2400" dirty="0"/>
              <a:t> BUT –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C15AB2-BE4D-4BF3-BDED-9E7E4133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84" y="1604028"/>
            <a:ext cx="9399111" cy="400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22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43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2A0BD317-F4E2-4ECB-A5A0-6EC24555B67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F48DD9D7-D94B-4670-9C50-53FB507A37C2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7BBD7C6-63F2-4B73-A5DC-78CEA4BA0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145873"/>
              </p:ext>
            </p:extLst>
          </p:nvPr>
        </p:nvGraphicFramePr>
        <p:xfrm>
          <a:off x="2441543" y="1420812"/>
          <a:ext cx="9021454" cy="4643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3134429758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26400540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37713695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323854487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065611447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70861243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734297771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49846805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071163554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48109933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14837865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914568777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877360834"/>
                    </a:ext>
                  </a:extLst>
                </a:gridCol>
              </a:tblGrid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64114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Teardrop height in 3 positions (</a:t>
                      </a:r>
                      <a:r>
                        <a:rPr lang="en-US" sz="1100" u="none" strike="noStrike" dirty="0" err="1">
                          <a:effectLst/>
                        </a:rPr>
                        <a:t>tempor</a:t>
                      </a:r>
                      <a:r>
                        <a:rPr lang="en-US" sz="1100" u="none" strike="noStrike" dirty="0">
                          <a:effectLst/>
                        </a:rPr>
                        <a:t>, middle, nasal)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8216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67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2176010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8614427"/>
                  </a:ext>
                </a:extLst>
              </a:tr>
              <a:tr h="22946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BUT - tear film decay, total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23658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13,46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12,5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15,17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16,33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487105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15,96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cannot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cannot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11,135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517845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BUT - tear film decay,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271730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4,27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6,41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7,35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7,37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929297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7,96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cannot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cannot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5,96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625579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Lipid layer - thickness (the higher the better)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098337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810535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076130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Redness of eyes - bulbal (temporal, nasal), limbal (temporal, nasal)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130338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1,6  1,3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1,3  1,0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1,7  1,6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1,4  1,1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1,3  1,0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1,0  0,7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1,4  0,9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1,0  0,7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32353843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1,7  1,8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1,0  0,7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1,8  1,3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1,3  1,0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1,5  0,9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1,3  0,9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1,5  1,2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1,1  0,8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31019691"/>
                  </a:ext>
                </a:extLst>
              </a:tr>
              <a:tr h="218538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Meimbom. Glands - degree (0. healthy - 4. significant decrease)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104783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245803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012443"/>
                  </a:ext>
                </a:extLst>
              </a:tr>
              <a:tr h="21853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124737"/>
                  </a:ext>
                </a:extLst>
              </a:tr>
              <a:tr h="22946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097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9284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44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2A0BD317-F4E2-4ECB-A5A0-6EC24555B67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F48DD9D7-D94B-4670-9C50-53FB507A37C2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04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1F06CCD-CBC2-4AF7-9C0C-1C7E9EDEA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280202"/>
              </p:ext>
            </p:extLst>
          </p:nvPr>
        </p:nvGraphicFramePr>
        <p:xfrm>
          <a:off x="2441542" y="1434610"/>
          <a:ext cx="9021450" cy="4606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2707853543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923103056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296845584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175074723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959652893"/>
                    </a:ext>
                  </a:extLst>
                </a:gridCol>
              </a:tblGrid>
              <a:tr h="270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SLIT LAMP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062446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12536"/>
                  </a:ext>
                </a:extLst>
              </a:tr>
              <a:tr h="270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EYELID AND SURROUNDING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661758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eyes calm, uses eyeliner cream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eye calm, visible cream on eyelids and eyelashes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eyes calm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eyes calm, again cream on eyelashes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4654396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257830"/>
                  </a:ext>
                </a:extLst>
              </a:tr>
              <a:tr h="270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CLOSING THE EYELIDS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16030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2613407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1180319"/>
                  </a:ext>
                </a:extLst>
              </a:tr>
              <a:tr h="270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EYELASHES - SEARCH, DISCOLORATION, ENTROPION, ECTROPION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810158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2393615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3430811"/>
                  </a:ext>
                </a:extLst>
              </a:tr>
              <a:tr h="270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PRESENCE OF DEMODEX - INTERVENTION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810034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1763820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1749161"/>
                  </a:ext>
                </a:extLst>
              </a:tr>
              <a:tr h="2709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EXPRESIBILITY OF GLANDS - QUANTITY AND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548516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1- more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1- more than befor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6207980"/>
                  </a:ext>
                </a:extLst>
              </a:tr>
              <a:tr h="27098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00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120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45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2441542" y="1744272"/>
            <a:ext cx="3896735" cy="439257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Woman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74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b="1" dirty="0" err="1"/>
              <a:t>Anamnesis</a:t>
            </a:r>
            <a:r>
              <a:rPr lang="cs-CZ" b="1" dirty="0"/>
              <a:t>:</a:t>
            </a:r>
          </a:p>
          <a:p>
            <a:pPr lvl="1"/>
            <a:r>
              <a:rPr lang="en-US" dirty="0"/>
              <a:t>Hypertension, hypercholesterolemia, thyroid disease, after neck surgery for cancer</a:t>
            </a:r>
            <a:endParaRPr lang="cs-CZ" b="1" dirty="0"/>
          </a:p>
          <a:p>
            <a:r>
              <a:rPr lang="cs-CZ" b="1" dirty="0" err="1"/>
              <a:t>Allergy</a:t>
            </a:r>
            <a:r>
              <a:rPr lang="cs-CZ" dirty="0"/>
              <a:t>: </a:t>
            </a:r>
            <a:r>
              <a:rPr lang="cs-CZ" sz="2400" dirty="0" err="1"/>
              <a:t>none</a:t>
            </a:r>
            <a:endParaRPr lang="cs-CZ" sz="2400" dirty="0"/>
          </a:p>
          <a:p>
            <a:r>
              <a:rPr lang="cs-CZ" b="1" dirty="0" err="1"/>
              <a:t>Treatment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1st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7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2nd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14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3rd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 </a:t>
            </a:r>
            <a:r>
              <a:rPr lang="cs-CZ" dirty="0" err="1"/>
              <a:t>month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4D7B5D34-9C7C-4ADA-AB93-9E0F745B67F9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61C94359-415F-4BE9-B1D2-3213D47E4CF9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(OS)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EC5BA8C4-20E0-46E1-AB58-3368083F31B7}"/>
              </a:ext>
            </a:extLst>
          </p:cNvPr>
          <p:cNvSpPr txBox="1">
            <a:spLocks/>
          </p:cNvSpPr>
          <p:nvPr/>
        </p:nvSpPr>
        <p:spPr>
          <a:xfrm>
            <a:off x="7096369" y="1735015"/>
            <a:ext cx="4366626" cy="439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/>
              <a:t>Objective</a:t>
            </a:r>
            <a:r>
              <a:rPr lang="cs-CZ" sz="2600" b="1" dirty="0"/>
              <a:t> </a:t>
            </a:r>
            <a:r>
              <a:rPr lang="cs-CZ" sz="2600" b="1" dirty="0" err="1"/>
              <a:t>opinion</a:t>
            </a:r>
            <a:r>
              <a:rPr lang="cs-CZ" sz="2600" dirty="0"/>
              <a:t>:</a:t>
            </a:r>
          </a:p>
          <a:p>
            <a:pPr lvl="1"/>
            <a:r>
              <a:rPr lang="en-US" sz="2200" dirty="0"/>
              <a:t>Secret</a:t>
            </a:r>
            <a:r>
              <a:rPr lang="cs-CZ" sz="2200" dirty="0"/>
              <a:t>ion</a:t>
            </a:r>
            <a:r>
              <a:rPr lang="en-US" sz="2200" dirty="0"/>
              <a:t> better, clear and sufficient quantity</a:t>
            </a:r>
            <a:endParaRPr lang="cs-CZ" sz="2200" dirty="0"/>
          </a:p>
          <a:p>
            <a:pPr lvl="1"/>
            <a:r>
              <a:rPr lang="en-US" sz="2200" dirty="0"/>
              <a:t>BUT left worse, right BUT better</a:t>
            </a:r>
            <a:endParaRPr lang="cs-CZ" sz="2200" dirty="0"/>
          </a:p>
          <a:p>
            <a:pPr lvl="1"/>
            <a:r>
              <a:rPr lang="en-US" sz="2200" dirty="0"/>
              <a:t>Yet very dry eye</a:t>
            </a:r>
            <a:endParaRPr lang="cs-CZ" sz="2200" dirty="0"/>
          </a:p>
          <a:p>
            <a:r>
              <a:rPr lang="cs-CZ" sz="2600" b="1" dirty="0" err="1"/>
              <a:t>Subjective</a:t>
            </a:r>
            <a:r>
              <a:rPr lang="cs-CZ" sz="2600" b="1" dirty="0"/>
              <a:t> </a:t>
            </a:r>
            <a:r>
              <a:rPr lang="cs-CZ" sz="2600" b="1" dirty="0" err="1"/>
              <a:t>opinion</a:t>
            </a:r>
            <a:r>
              <a:rPr lang="cs-CZ" sz="2600" dirty="0"/>
              <a:t>:</a:t>
            </a:r>
          </a:p>
          <a:p>
            <a:pPr lvl="1"/>
            <a:r>
              <a:rPr lang="en-US" sz="2200" dirty="0"/>
              <a:t>Nevertheless, the </a:t>
            </a:r>
            <a:r>
              <a:rPr lang="cs-CZ" sz="2200" dirty="0" err="1"/>
              <a:t>patient</a:t>
            </a:r>
            <a:r>
              <a:rPr lang="en-US" sz="2200" dirty="0"/>
              <a:t> is satisfied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18747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46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88997B-A646-4AF0-9570-02EC04F78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2" y="1871660"/>
            <a:ext cx="9942113" cy="36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53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47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4BC69B-21D2-44EF-93EA-BD1F126B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74" y="1941044"/>
            <a:ext cx="9801021" cy="36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97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48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E6D5EC95-C19D-4609-8F4C-4EF42E5907F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2F8E96C8-DEEC-4089-A282-40A22B609A2F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(OS) – 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AB5CF6-1EB6-4DC7-BFF4-6CB0B96BA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51" y="1592184"/>
            <a:ext cx="5681697" cy="42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03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49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B4693777-43D9-49AE-87F9-AADF912F425F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F339DF59-7F50-45A8-9364-DB1E6B7E978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(OS)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14 </a:t>
            </a:r>
            <a:r>
              <a:rPr lang="cs-CZ" sz="2400" dirty="0" err="1"/>
              <a:t>days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F00F8D-22DB-4CA1-BBD4-61D609ADC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594" y="1440775"/>
            <a:ext cx="5748372" cy="43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7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</a:t>
            </a:fld>
            <a:endParaRPr lang="cs-CZ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50ED5AB-8CCA-4053-8EC8-CE0E646F7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1543" y="1735014"/>
            <a:ext cx="4256242" cy="4392577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Men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73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b="1" dirty="0" err="1"/>
              <a:t>Anamnesis</a:t>
            </a:r>
            <a:r>
              <a:rPr lang="cs-CZ" b="1" dirty="0"/>
              <a:t>:</a:t>
            </a:r>
          </a:p>
          <a:p>
            <a:pPr lvl="1"/>
            <a:r>
              <a:rPr lang="cs-CZ" dirty="0" err="1"/>
              <a:t>Blepharitis</a:t>
            </a:r>
            <a:r>
              <a:rPr lang="cs-CZ" dirty="0"/>
              <a:t>, Erysipel, </a:t>
            </a:r>
            <a:r>
              <a:rPr lang="cs-CZ" dirty="0" err="1"/>
              <a:t>Hypertension</a:t>
            </a:r>
            <a:r>
              <a:rPr lang="cs-CZ" dirty="0"/>
              <a:t>, </a:t>
            </a:r>
            <a:r>
              <a:rPr lang="cs-CZ" dirty="0" err="1"/>
              <a:t>Ectropium</a:t>
            </a:r>
            <a:endParaRPr lang="cs-CZ" dirty="0"/>
          </a:p>
          <a:p>
            <a:r>
              <a:rPr lang="cs-CZ" b="1" dirty="0" err="1"/>
              <a:t>Allergy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Mesocain</a:t>
            </a:r>
            <a:r>
              <a:rPr lang="cs-CZ" dirty="0"/>
              <a:t>, </a:t>
            </a:r>
            <a:r>
              <a:rPr lang="cs-CZ" dirty="0" err="1"/>
              <a:t>Novalgin</a:t>
            </a:r>
            <a:r>
              <a:rPr lang="cs-CZ" dirty="0"/>
              <a:t>, </a:t>
            </a:r>
            <a:r>
              <a:rPr lang="cs-CZ" dirty="0" err="1"/>
              <a:t>Sauerkraut</a:t>
            </a:r>
            <a:endParaRPr lang="cs-CZ" dirty="0"/>
          </a:p>
          <a:p>
            <a:r>
              <a:rPr lang="cs-CZ" b="1" dirty="0" err="1"/>
              <a:t>Treatment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1st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7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2nd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14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3rd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 </a:t>
            </a:r>
            <a:r>
              <a:rPr lang="cs-CZ" dirty="0" err="1"/>
              <a:t>month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93877F1-E0F8-417C-B07B-9901DDE9A5FC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8" name="Zástupný symbol pro text 2">
            <a:extLst>
              <a:ext uri="{FF2B5EF4-FFF2-40B4-BE49-F238E27FC236}">
                <a16:creationId xmlns:a16="http://schemas.microsoft.com/office/drawing/2014/main" id="{D700EA0C-E942-4335-BABE-EB6516CDE166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</a:t>
            </a:r>
          </a:p>
        </p:txBody>
      </p:sp>
      <p:sp>
        <p:nvSpPr>
          <p:cNvPr id="11" name="Zástupný symbol pro obsah 5">
            <a:extLst>
              <a:ext uri="{FF2B5EF4-FFF2-40B4-BE49-F238E27FC236}">
                <a16:creationId xmlns:a16="http://schemas.microsoft.com/office/drawing/2014/main" id="{9B753D73-D1E5-40DF-89ED-2A16DE858A6F}"/>
              </a:ext>
            </a:extLst>
          </p:cNvPr>
          <p:cNvSpPr txBox="1">
            <a:spLocks/>
          </p:cNvSpPr>
          <p:nvPr/>
        </p:nvSpPr>
        <p:spPr>
          <a:xfrm>
            <a:off x="7096369" y="1735015"/>
            <a:ext cx="4366626" cy="4392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err="1"/>
              <a:t>Objective</a:t>
            </a:r>
            <a:r>
              <a:rPr lang="cs-CZ" b="1" dirty="0"/>
              <a:t> </a:t>
            </a:r>
            <a:r>
              <a:rPr lang="cs-CZ" b="1" dirty="0" err="1"/>
              <a:t>opinion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condition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much </a:t>
            </a:r>
            <a:r>
              <a:rPr lang="cs-CZ" dirty="0" err="1"/>
              <a:t>better</a:t>
            </a:r>
            <a:endParaRPr lang="cs-CZ" dirty="0"/>
          </a:p>
          <a:p>
            <a:pPr lvl="1"/>
            <a:r>
              <a:rPr lang="cs-CZ" dirty="0"/>
              <a:t>D</a:t>
            </a:r>
            <a:r>
              <a:rPr lang="en-US" dirty="0" err="1"/>
              <a:t>oesn</a:t>
            </a:r>
            <a:r>
              <a:rPr lang="cs-CZ" dirty="0"/>
              <a:t>‘</a:t>
            </a:r>
            <a:r>
              <a:rPr lang="en-US" dirty="0"/>
              <a:t>t close either eye, the right a little worse, but overall improved</a:t>
            </a:r>
            <a:endParaRPr lang="cs-CZ" dirty="0"/>
          </a:p>
          <a:p>
            <a:pPr lvl="1"/>
            <a:r>
              <a:rPr lang="en-US" dirty="0"/>
              <a:t>Both the BUT and the lipid layer improved</a:t>
            </a:r>
            <a:endParaRPr lang="cs-CZ" dirty="0"/>
          </a:p>
          <a:p>
            <a:r>
              <a:rPr lang="cs-CZ" b="1" dirty="0" err="1"/>
              <a:t>Subjective</a:t>
            </a:r>
            <a:r>
              <a:rPr lang="cs-CZ" b="1" dirty="0"/>
              <a:t> </a:t>
            </a:r>
            <a:r>
              <a:rPr lang="cs-CZ" b="1" dirty="0" err="1"/>
              <a:t>opinion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O</a:t>
            </a:r>
            <a:r>
              <a:rPr lang="en-US" dirty="0" err="1"/>
              <a:t>verall</a:t>
            </a:r>
            <a:r>
              <a:rPr lang="en-US" dirty="0"/>
              <a:t> improvement</a:t>
            </a:r>
            <a:endParaRPr lang="cs-CZ" dirty="0"/>
          </a:p>
          <a:p>
            <a:pPr lvl="1"/>
            <a:r>
              <a:rPr lang="cs-CZ" dirty="0"/>
              <a:t>D</a:t>
            </a:r>
            <a:r>
              <a:rPr lang="en-US" dirty="0" err="1"/>
              <a:t>oesn't</a:t>
            </a:r>
            <a:r>
              <a:rPr lang="en-US" dirty="0"/>
              <a:t> close either eye</a:t>
            </a:r>
            <a:endParaRPr lang="cs-CZ" dirty="0"/>
          </a:p>
          <a:p>
            <a:pPr lvl="1"/>
            <a:r>
              <a:rPr lang="en-US" dirty="0"/>
              <a:t>Improvement of BUT and lipid layer</a:t>
            </a:r>
            <a:endParaRPr lang="cs-CZ" dirty="0"/>
          </a:p>
          <a:p>
            <a:pPr lvl="1"/>
            <a:r>
              <a:rPr lang="cs-CZ" dirty="0" err="1"/>
              <a:t>Overall</a:t>
            </a:r>
            <a:r>
              <a:rPr lang="cs-CZ" dirty="0"/>
              <a:t> </a:t>
            </a:r>
            <a:r>
              <a:rPr lang="cs-CZ" dirty="0" err="1"/>
              <a:t>satisfaction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374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50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C2788683-4609-4327-9E60-81B5AC00998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1F40C365-F14C-4FFB-A0D9-3384973711C2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(OS)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CCAF8C-E94B-4FEA-852F-B1971AB1E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69" y="1381065"/>
            <a:ext cx="5962897" cy="44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69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51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28D6E397-B283-4F80-8C72-7CC3A47D69FF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401D10D-E38E-4447-83AE-F2FB75CF334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(OD) – </a:t>
            </a:r>
            <a:r>
              <a:rPr lang="cs-CZ" sz="2400" dirty="0" err="1"/>
              <a:t>Keratograph</a:t>
            </a:r>
            <a:r>
              <a:rPr lang="cs-CZ" sz="2400" dirty="0"/>
              <a:t> BUT –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1C8C4D-37F2-49AA-9C23-600D7AEE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5" y="1604028"/>
            <a:ext cx="9801680" cy="41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93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52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47129F58-307A-4A02-916B-3EB3EB85D9C2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724A477C-6F3E-4FD9-BB6E-1430F644F19E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(OD) – </a:t>
            </a:r>
            <a:r>
              <a:rPr lang="cs-CZ" sz="2400" dirty="0" err="1"/>
              <a:t>Keratograph</a:t>
            </a:r>
            <a:r>
              <a:rPr lang="cs-CZ" sz="2400" dirty="0"/>
              <a:t> BUT – </a:t>
            </a:r>
            <a:r>
              <a:rPr lang="cs-CZ" sz="2400" dirty="0" err="1"/>
              <a:t>After</a:t>
            </a:r>
            <a:r>
              <a:rPr lang="cs-CZ" sz="2400" dirty="0"/>
              <a:t> 1 </a:t>
            </a:r>
            <a:r>
              <a:rPr lang="cs-CZ" sz="2400" dirty="0" err="1"/>
              <a:t>month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F0F0CE-75DE-4C74-96E0-7D52BF608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803056"/>
            <a:ext cx="9767545" cy="41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34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53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2543878B-1B18-4F87-8F4F-5CF46CFD0327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43D06331-F7D5-4315-AB0D-8E4EC191FC1C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(OS)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9C17994-07F2-4BBA-A38D-854DF37A56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086488"/>
              </p:ext>
            </p:extLst>
          </p:nvPr>
        </p:nvGraphicFramePr>
        <p:xfrm>
          <a:off x="2441543" y="1445342"/>
          <a:ext cx="9021454" cy="4607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357059012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139785541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560026357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416246771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82899424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163143664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84400323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790224596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50771406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57975502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4089113470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89407032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4067302374"/>
                    </a:ext>
                  </a:extLst>
                </a:gridCol>
              </a:tblGrid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996553"/>
                  </a:ext>
                </a:extLst>
              </a:tr>
              <a:tr h="262165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Teardrop height in 3 positions (</a:t>
                      </a:r>
                      <a:r>
                        <a:rPr lang="en-US" sz="1100" u="none" strike="noStrike" dirty="0" err="1">
                          <a:effectLst/>
                        </a:rPr>
                        <a:t>tempor</a:t>
                      </a:r>
                      <a:r>
                        <a:rPr lang="en-US" sz="1100" u="none" strike="noStrike" dirty="0">
                          <a:effectLst/>
                        </a:rPr>
                        <a:t>, middle, nasal)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604589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8776013"/>
                  </a:ext>
                </a:extLst>
              </a:tr>
              <a:tr h="2278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0,43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7492171"/>
                  </a:ext>
                </a:extLst>
              </a:tr>
              <a:tr h="227865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BUT - tear film decay, total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412504"/>
                  </a:ext>
                </a:extLst>
              </a:tr>
              <a:tr h="2278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11,18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9,87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10,24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15,3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560503"/>
                  </a:ext>
                </a:extLst>
              </a:tr>
              <a:tr h="2278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10,16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13,23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2,94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5,03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360650"/>
                  </a:ext>
                </a:extLst>
              </a:tr>
              <a:tr h="21701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BUT - tear film decay,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39266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6,94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4,14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2,65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3,05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842464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3,42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2,84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433116"/>
                  </a:ext>
                </a:extLst>
              </a:tr>
              <a:tr h="21701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Lipid layer - thickness (the higher the better)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445951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382653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30-50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13-15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612619"/>
                  </a:ext>
                </a:extLst>
              </a:tr>
              <a:tr h="21701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Redness of eyes - bulbal (temporal, nasal), limbal (temporal, nasal)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538111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1,8  2,0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1,5  2,0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1,7  2,0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1,2  1,8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1,6  1,1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1,0  0,6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1,4  1,0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1,1  0,6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26590590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1,2  1,0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1,5  1,4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1,3  1,0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1,0  1,0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0,7  0,5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1,4  1,3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1,1  0,9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48661873"/>
                  </a:ext>
                </a:extLst>
              </a:tr>
              <a:tr h="217014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Meimbom. Glands - degree (0. healthy - 4. significant decrease)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90658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902683"/>
                  </a:ext>
                </a:extLst>
              </a:tr>
              <a:tr h="16675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839785"/>
                  </a:ext>
                </a:extLst>
              </a:tr>
              <a:tr h="217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R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548800"/>
                  </a:ext>
                </a:extLst>
              </a:tr>
              <a:tr h="2278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L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925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856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54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2543878B-1B18-4F87-8F4F-5CF46CFD0327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43D06331-F7D5-4315-AB0D-8E4EC191FC1C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05 (OS)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37A27ED6-0A59-4D9B-8452-86719514E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79111"/>
              </p:ext>
            </p:extLst>
          </p:nvPr>
        </p:nvGraphicFramePr>
        <p:xfrm>
          <a:off x="2441542" y="1418981"/>
          <a:ext cx="9021450" cy="4637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884">
                  <a:extLst>
                    <a:ext uri="{9D8B030D-6E8A-4147-A177-3AD203B41FA5}">
                      <a16:colId xmlns:a16="http://schemas.microsoft.com/office/drawing/2014/main" val="3251782205"/>
                    </a:ext>
                  </a:extLst>
                </a:gridCol>
                <a:gridCol w="171074">
                  <a:extLst>
                    <a:ext uri="{9D8B030D-6E8A-4147-A177-3AD203B41FA5}">
                      <a16:colId xmlns:a16="http://schemas.microsoft.com/office/drawing/2014/main" val="1279731055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1187396166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1965156397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477878100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3089082668"/>
                    </a:ext>
                  </a:extLst>
                </a:gridCol>
              </a:tblGrid>
              <a:tr h="2728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SLIT LAMP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444228"/>
                  </a:ext>
                </a:extLst>
              </a:tr>
              <a:tr h="2728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PRE-EXAMINATION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0610139"/>
                  </a:ext>
                </a:extLst>
              </a:tr>
              <a:tr h="2728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CONTROL EYELID AND SURROUNDING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07320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eyes calm, without problem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eyes calm, without problem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eyes calm, without problem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on the lower L foaming - eyes calm, without problem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8409883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90657"/>
                  </a:ext>
                </a:extLst>
              </a:tr>
              <a:tr h="2728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CLOSING THE EYELIDS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377557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1072440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3928469"/>
                  </a:ext>
                </a:extLst>
              </a:tr>
              <a:tr h="2728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EYELASHES - SEARCH, DISCOLORATION, ENTROPION, ECTROPION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718385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4011156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1364309"/>
                  </a:ext>
                </a:extLst>
              </a:tr>
              <a:tr h="2728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PRESENCE OF DEMODEX - INTERVENTION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78328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5027220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a little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0942615"/>
                  </a:ext>
                </a:extLst>
              </a:tr>
              <a:tr h="27282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EXPRESIBILITY OF GLANDS - QUNTITY AND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063228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 improvement - clearer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 clear, big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 clear, big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8373161"/>
                  </a:ext>
                </a:extLst>
              </a:tr>
              <a:tr h="2728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504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613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55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2441543" y="1735015"/>
            <a:ext cx="4092119" cy="4401835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Woman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62 </a:t>
            </a:r>
            <a:r>
              <a:rPr lang="cs-CZ" dirty="0" err="1"/>
              <a:t>years</a:t>
            </a:r>
            <a:endParaRPr lang="cs-CZ" dirty="0"/>
          </a:p>
          <a:p>
            <a:r>
              <a:rPr lang="cs-CZ" b="1" dirty="0" err="1"/>
              <a:t>Anamnesis</a:t>
            </a:r>
            <a:r>
              <a:rPr lang="cs-CZ" b="1" dirty="0"/>
              <a:t>:</a:t>
            </a:r>
          </a:p>
          <a:p>
            <a:pPr lvl="1"/>
            <a:r>
              <a:rPr lang="cs-CZ" dirty="0" err="1"/>
              <a:t>Meibomitis</a:t>
            </a:r>
            <a:r>
              <a:rPr lang="cs-CZ" dirty="0"/>
              <a:t>, </a:t>
            </a:r>
            <a:r>
              <a:rPr lang="cs-CZ" dirty="0" err="1"/>
              <a:t>Demodex</a:t>
            </a:r>
            <a:r>
              <a:rPr lang="cs-CZ" dirty="0"/>
              <a:t> (</a:t>
            </a:r>
            <a:r>
              <a:rPr lang="en-US" dirty="0"/>
              <a:t>trial of new demodex therapy with colloidal silver</a:t>
            </a:r>
            <a:r>
              <a:rPr lang="cs-CZ" dirty="0"/>
              <a:t>)</a:t>
            </a:r>
          </a:p>
          <a:p>
            <a:r>
              <a:rPr lang="cs-CZ" dirty="0" err="1"/>
              <a:t>Allergy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Pollen</a:t>
            </a:r>
            <a:r>
              <a:rPr lang="cs-CZ" dirty="0"/>
              <a:t>, </a:t>
            </a:r>
            <a:r>
              <a:rPr lang="cs-CZ" dirty="0" err="1"/>
              <a:t>Sticking-plaster</a:t>
            </a:r>
            <a:endParaRPr lang="cs-CZ" dirty="0"/>
          </a:p>
          <a:p>
            <a:r>
              <a:rPr lang="cs-CZ" b="1" dirty="0" err="1"/>
              <a:t>Treatment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1st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7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2nd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14 </a:t>
            </a:r>
            <a:r>
              <a:rPr lang="cs-CZ" dirty="0" err="1"/>
              <a:t>days</a:t>
            </a:r>
            <a:endParaRPr lang="cs-CZ" dirty="0"/>
          </a:p>
          <a:p>
            <a:pPr lvl="1"/>
            <a:r>
              <a:rPr lang="cs-CZ" dirty="0"/>
              <a:t>3rd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1 </a:t>
            </a:r>
            <a:r>
              <a:rPr lang="cs-CZ" dirty="0" err="1"/>
              <a:t>month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(not </a:t>
            </a:r>
            <a:r>
              <a:rPr lang="cs-CZ" dirty="0" err="1"/>
              <a:t>yet</a:t>
            </a:r>
            <a:r>
              <a:rPr lang="cs-CZ" dirty="0"/>
              <a:t>)</a:t>
            </a:r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E2E196FA-4447-46A3-9FEB-9D80CFCA2291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6F4385FB-7361-4DE3-9E9F-22C09E7CB846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06 (OD)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BF67461A-FAB7-4E27-9BC0-4D44358508B8}"/>
              </a:ext>
            </a:extLst>
          </p:cNvPr>
          <p:cNvSpPr txBox="1">
            <a:spLocks/>
          </p:cNvSpPr>
          <p:nvPr/>
        </p:nvSpPr>
        <p:spPr>
          <a:xfrm>
            <a:off x="7096369" y="1735015"/>
            <a:ext cx="4366626" cy="439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err="1"/>
              <a:t>Objective</a:t>
            </a:r>
            <a:r>
              <a:rPr lang="cs-CZ" sz="2600" b="1" dirty="0"/>
              <a:t> </a:t>
            </a:r>
            <a:r>
              <a:rPr lang="cs-CZ" sz="2600" b="1" dirty="0" err="1"/>
              <a:t>opinion</a:t>
            </a:r>
            <a:r>
              <a:rPr lang="cs-CZ" sz="2600" dirty="0"/>
              <a:t>:</a:t>
            </a:r>
          </a:p>
          <a:p>
            <a:pPr lvl="1"/>
            <a:r>
              <a:rPr lang="en-US" sz="2200" dirty="0"/>
              <a:t>The lipid layer was thinned</a:t>
            </a:r>
            <a:endParaRPr lang="cs-CZ" sz="2200" dirty="0"/>
          </a:p>
          <a:p>
            <a:pPr lvl="1"/>
            <a:r>
              <a:rPr lang="en-US" sz="2200" dirty="0"/>
              <a:t>BUT also got worse</a:t>
            </a:r>
            <a:endParaRPr lang="cs-CZ" sz="2200" dirty="0"/>
          </a:p>
          <a:p>
            <a:pPr lvl="1"/>
            <a:r>
              <a:rPr lang="en-US" sz="2200" dirty="0"/>
              <a:t>Possible effect of colloidal silver therapies on demodex???</a:t>
            </a:r>
            <a:endParaRPr lang="cs-CZ" sz="2200" dirty="0"/>
          </a:p>
          <a:p>
            <a:r>
              <a:rPr lang="cs-CZ" sz="2600" b="1" dirty="0" err="1"/>
              <a:t>Subjective</a:t>
            </a:r>
            <a:r>
              <a:rPr lang="cs-CZ" sz="2600" b="1" dirty="0"/>
              <a:t> </a:t>
            </a:r>
            <a:r>
              <a:rPr lang="cs-CZ" sz="2600" b="1" dirty="0" err="1"/>
              <a:t>opinion</a:t>
            </a:r>
            <a:r>
              <a:rPr lang="cs-CZ" sz="2600" dirty="0"/>
              <a:t>:</a:t>
            </a:r>
          </a:p>
          <a:p>
            <a:r>
              <a:rPr lang="en-US" sz="2200" dirty="0"/>
              <a:t>the </a:t>
            </a:r>
            <a:r>
              <a:rPr lang="cs-CZ" sz="2200" dirty="0" err="1"/>
              <a:t>patient</a:t>
            </a:r>
            <a:r>
              <a:rPr lang="en-US" sz="2200" dirty="0"/>
              <a:t> is satisfied</a:t>
            </a:r>
            <a:endParaRPr lang="cs-CZ" sz="2200" dirty="0"/>
          </a:p>
          <a:p>
            <a:pPr lvl="1"/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82342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56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06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400FF3-8970-4E36-B5A6-CF2AA06B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27" y="1871661"/>
            <a:ext cx="9571768" cy="35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86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57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06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88997B-A646-4AF0-9570-02EC04F78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82" y="1871660"/>
            <a:ext cx="9942113" cy="36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0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58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E2698361-DA6E-492D-AE15-13DF80AB2D0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155434B7-B6AE-4B90-B324-4B31627B8B2D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07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5AB20-5F83-4987-96E0-091C177E5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48" y="1604028"/>
            <a:ext cx="5392667" cy="40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00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59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02F2BBEF-4B3B-4881-8524-8F5AB6E2BEBE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63AB7EBA-42D8-4ADB-9EDE-1F50D877FDAA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07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secretion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7 </a:t>
            </a:r>
            <a:r>
              <a:rPr lang="cs-CZ" sz="2400" dirty="0" err="1"/>
              <a:t>days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E12FAE-0E16-4555-91AD-E2254103F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1594525"/>
            <a:ext cx="5338797" cy="40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6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upper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F09AEC0-24D3-49D1-BA58-A48123AD7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4" y="1871661"/>
            <a:ext cx="10024563" cy="37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98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60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E242604F-F3C7-4EE8-B3AB-5B943120AD4F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1522059-290D-4B5A-B2A3-CFA3AAE990BC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07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803012-2030-43A1-8225-DCE252F39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5" y="1604028"/>
            <a:ext cx="9496880" cy="40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64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61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8CA5FC09-5675-4752-90E0-0DF1B21B90B8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64E42818-9DBE-401B-8739-635AE64916AB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07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After</a:t>
            </a:r>
            <a:r>
              <a:rPr lang="cs-CZ" sz="2400" dirty="0"/>
              <a:t> 14 </a:t>
            </a:r>
            <a:r>
              <a:rPr lang="cs-CZ" sz="2400" dirty="0" err="1"/>
              <a:t>days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F55B403-D8E1-423C-969F-77F82B54B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781171"/>
            <a:ext cx="10043616" cy="43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45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62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DAFEC21F-E62E-458A-8E82-A765F4F6092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51DC96EF-A5ED-4F10-8413-55399F802340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07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16AEAE60-6E76-46DA-83CA-4EE0B1353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861193"/>
              </p:ext>
            </p:extLst>
          </p:nvPr>
        </p:nvGraphicFramePr>
        <p:xfrm>
          <a:off x="2441543" y="1474838"/>
          <a:ext cx="9021454" cy="4566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207798380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81481209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76568820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73553703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319965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586807608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1690600332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671855435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910880209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517885990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333442782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64500613"/>
                    </a:ext>
                  </a:extLst>
                </a:gridCol>
                <a:gridCol w="693958">
                  <a:extLst>
                    <a:ext uri="{9D8B030D-6E8A-4147-A177-3AD203B41FA5}">
                      <a16:colId xmlns:a16="http://schemas.microsoft.com/office/drawing/2014/main" val="2396628290"/>
                    </a:ext>
                  </a:extLst>
                </a:gridCol>
              </a:tblGrid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037641"/>
                  </a:ext>
                </a:extLst>
              </a:tr>
              <a:tr h="214892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Teardrop height in 3 positions (</a:t>
                      </a:r>
                      <a:r>
                        <a:rPr lang="en-US" sz="1100" u="none" strike="noStrike" dirty="0" err="1">
                          <a:effectLst/>
                        </a:rPr>
                        <a:t>tempor</a:t>
                      </a:r>
                      <a:r>
                        <a:rPr lang="en-US" sz="1100" u="none" strike="noStrike" dirty="0">
                          <a:effectLst/>
                        </a:rPr>
                        <a:t>, middle, nasal)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773615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0,66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8939506"/>
                  </a:ext>
                </a:extLst>
              </a:tr>
              <a:tr h="2256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913817"/>
                  </a:ext>
                </a:extLst>
              </a:tr>
              <a:tr h="225636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BUT - tear film decay, total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46406"/>
                  </a:ext>
                </a:extLst>
              </a:tr>
              <a:tr h="2256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5,71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7,02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6,52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583234"/>
                  </a:ext>
                </a:extLst>
              </a:tr>
              <a:tr h="2256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6,86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5,44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798719"/>
                  </a:ext>
                </a:extLst>
              </a:tr>
              <a:tr h="214892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BUT - tear film decay, average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93744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4,56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6,27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4,31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468481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3,44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2,72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519481"/>
                  </a:ext>
                </a:extLst>
              </a:tr>
              <a:tr h="214892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Lipid layer - thickne (the higher the better)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808214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50-80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90-140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50-80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52557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50-80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90-140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50-80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927833"/>
                  </a:ext>
                </a:extLst>
              </a:tr>
              <a:tr h="214892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Redness of eyes - bulbal (temporal, nasal), limbal (temporal, nasal)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429710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1,3  2,7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1,1  1,7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2,2  2,0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1,9   1,5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1,7 3,1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1,5  2,5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5960163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1,1  1,4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0,9  0,8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1,1  1,3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1,0  0,8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1,4  2,3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1  1,1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8186904"/>
                  </a:ext>
                </a:extLst>
              </a:tr>
              <a:tr h="214892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Meimbom. Glands - degree (0. helthy - 4. significant decrease)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15214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442531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 UPPER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39619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629947"/>
                  </a:ext>
                </a:extLst>
              </a:tr>
              <a:tr h="22563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 LOWER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0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419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643D8B2-691C-450E-BF34-CACEABAFA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C828848-AAD3-432A-A356-69A4684FB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FBC8338-C1D5-44E0-83C3-3237C090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63</a:t>
            </a:fld>
            <a:endParaRPr lang="cs-CZ"/>
          </a:p>
        </p:txBody>
      </p:sp>
      <p:sp>
        <p:nvSpPr>
          <p:cNvPr id="9" name="Nadpis 6">
            <a:extLst>
              <a:ext uri="{FF2B5EF4-FFF2-40B4-BE49-F238E27FC236}">
                <a16:creationId xmlns:a16="http://schemas.microsoft.com/office/drawing/2014/main" id="{DAFEC21F-E62E-458A-8E82-A765F4F60923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51DC96EF-A5ED-4F10-8413-55399F802340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07 (OD)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4507887-EB63-40CC-A0B7-9EB3D7538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608392"/>
              </p:ext>
            </p:extLst>
          </p:nvPr>
        </p:nvGraphicFramePr>
        <p:xfrm>
          <a:off x="2441542" y="1426796"/>
          <a:ext cx="9021450" cy="4622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58">
                  <a:extLst>
                    <a:ext uri="{9D8B030D-6E8A-4147-A177-3AD203B41FA5}">
                      <a16:colId xmlns:a16="http://schemas.microsoft.com/office/drawing/2014/main" val="423036587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405772082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2808739006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1764824803"/>
                    </a:ext>
                  </a:extLst>
                </a:gridCol>
                <a:gridCol w="2081873">
                  <a:extLst>
                    <a:ext uri="{9D8B030D-6E8A-4147-A177-3AD203B41FA5}">
                      <a16:colId xmlns:a16="http://schemas.microsoft.com/office/drawing/2014/main" val="1948937493"/>
                    </a:ext>
                  </a:extLst>
                </a:gridCol>
              </a:tblGrid>
              <a:tr h="2719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SLIT LAMP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307540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PRE-EXAMINATION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14 DAYS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MONTH AFTER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2360552"/>
                  </a:ext>
                </a:extLst>
              </a:tr>
              <a:tr h="2719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EYELID AND SURROUNDING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05946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 err="1">
                          <a:effectLst/>
                        </a:rPr>
                        <a:t>eyes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cs-CZ" sz="1100" u="none" strike="noStrike" dirty="0" err="1">
                          <a:effectLst/>
                        </a:rPr>
                        <a:t>calm</a:t>
                      </a:r>
                      <a:r>
                        <a:rPr lang="cs-CZ" sz="1100" u="none" strike="noStrike" dirty="0">
                          <a:effectLst/>
                        </a:rPr>
                        <a:t>, </a:t>
                      </a:r>
                      <a:r>
                        <a:rPr lang="cs-CZ" sz="1100" u="none" strike="noStrike" dirty="0" err="1">
                          <a:effectLst/>
                        </a:rPr>
                        <a:t>visible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cs-CZ" sz="1100" u="none" strike="noStrike" dirty="0" err="1">
                          <a:effectLst/>
                        </a:rPr>
                        <a:t>demodex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eyes calm, demodex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eyes calm, demodex. Therapy- coloidal silver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9350990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634212"/>
                  </a:ext>
                </a:extLst>
              </a:tr>
              <a:tr h="2719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CLOTHING THE EYELIDS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416665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1186451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1621009"/>
                  </a:ext>
                </a:extLst>
              </a:tr>
              <a:tr h="2719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CONTROL OF LASHES - SEARCH, DISCOLORATION, ENTROPION, ECTROPION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913220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5946283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no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315645"/>
                  </a:ext>
                </a:extLst>
              </a:tr>
              <a:tr h="2719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PRESENCE OF DEMODEX - INTERVENTION 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439983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visible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visible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2964767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visible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visible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9399534"/>
                  </a:ext>
                </a:extLst>
              </a:tr>
              <a:tr h="27190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EXPRESIBILITA OF GLANDS - QUANTITY AND QUALITY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036052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1- milky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yes - clerer than before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 clear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8403208"/>
                  </a:ext>
                </a:extLst>
              </a:tr>
              <a:tr h="2719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6342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709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5A4F383-F239-4F13-9B99-793C6764BC9B}"/>
              </a:ext>
            </a:extLst>
          </p:cNvPr>
          <p:cNvSpPr/>
          <p:nvPr/>
        </p:nvSpPr>
        <p:spPr>
          <a:xfrm>
            <a:off x="3048000" y="3643275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400" dirty="0">
                <a:solidFill>
                  <a:srgbClr val="7C7B7B"/>
                </a:solidFill>
              </a:rPr>
              <a:t>COMPEX, spol. s r. o.</a:t>
            </a:r>
          </a:p>
          <a:p>
            <a:pPr algn="ctr"/>
            <a:endParaRPr lang="cs-CZ" sz="1200" dirty="0">
              <a:solidFill>
                <a:srgbClr val="7C7B7B"/>
              </a:solidFill>
            </a:endParaRPr>
          </a:p>
          <a:p>
            <a:pPr algn="ctr"/>
            <a:r>
              <a:rPr lang="cs-CZ" sz="1200" dirty="0">
                <a:solidFill>
                  <a:srgbClr val="554596"/>
                </a:solidFill>
              </a:rPr>
              <a:t>A/</a:t>
            </a:r>
            <a:r>
              <a:rPr lang="cs-CZ" sz="1200" dirty="0">
                <a:solidFill>
                  <a:srgbClr val="7C7B7B"/>
                </a:solidFill>
              </a:rPr>
              <a:t> </a:t>
            </a:r>
            <a:r>
              <a:rPr lang="cs-CZ" sz="1200" dirty="0" err="1">
                <a:solidFill>
                  <a:srgbClr val="7C7B7B"/>
                </a:solidFill>
              </a:rPr>
              <a:t>Palackeho</a:t>
            </a:r>
            <a:r>
              <a:rPr lang="cs-CZ" sz="1200" dirty="0">
                <a:solidFill>
                  <a:srgbClr val="7C7B7B"/>
                </a:solidFill>
              </a:rPr>
              <a:t> </a:t>
            </a:r>
            <a:r>
              <a:rPr lang="cs-CZ" sz="1200" dirty="0" err="1">
                <a:solidFill>
                  <a:srgbClr val="7C7B7B"/>
                </a:solidFill>
              </a:rPr>
              <a:t>tr</a:t>
            </a:r>
            <a:r>
              <a:rPr lang="cs-CZ" sz="1200" dirty="0">
                <a:solidFill>
                  <a:srgbClr val="7C7B7B"/>
                </a:solidFill>
              </a:rPr>
              <a:t>. 924/105, 612 </a:t>
            </a:r>
            <a:r>
              <a:rPr lang="cs-CZ" sz="1200">
                <a:solidFill>
                  <a:srgbClr val="7C7B7B"/>
                </a:solidFill>
              </a:rPr>
              <a:t>00 Brno, Czech </a:t>
            </a:r>
            <a:r>
              <a:rPr lang="cs-CZ" sz="1200" dirty="0">
                <a:solidFill>
                  <a:srgbClr val="7C7B7B"/>
                </a:solidFill>
              </a:rPr>
              <a:t>Republic</a:t>
            </a:r>
          </a:p>
          <a:p>
            <a:pPr algn="ctr"/>
            <a:r>
              <a:rPr lang="cs-CZ" sz="1200" dirty="0">
                <a:solidFill>
                  <a:srgbClr val="554596"/>
                </a:solidFill>
              </a:rPr>
              <a:t>E/</a:t>
            </a:r>
            <a:r>
              <a:rPr lang="cs-CZ" sz="1200" dirty="0">
                <a:solidFill>
                  <a:srgbClr val="7C7B7B"/>
                </a:solidFill>
              </a:rPr>
              <a:t> </a:t>
            </a:r>
            <a:r>
              <a:rPr lang="cs-CZ" sz="1200" dirty="0">
                <a:solidFill>
                  <a:srgbClr val="7C7B7B"/>
                </a:solidFill>
                <a:hlinkClick r:id="rId2"/>
              </a:rPr>
              <a:t>info</a:t>
            </a:r>
            <a:r>
              <a:rPr lang="cs-CZ" sz="1200" u="sng" dirty="0">
                <a:solidFill>
                  <a:srgbClr val="7C7B7B"/>
                </a:solidFill>
                <a:hlinkClick r:id="rId2"/>
              </a:rPr>
              <a:t>@jett.eu</a:t>
            </a:r>
            <a:endParaRPr lang="cs-CZ" sz="1200" u="sng" dirty="0">
              <a:solidFill>
                <a:srgbClr val="7C7B7B"/>
              </a:solidFill>
            </a:endParaRPr>
          </a:p>
          <a:p>
            <a:pPr algn="ctr"/>
            <a:endParaRPr lang="cs-CZ" sz="1200" dirty="0">
              <a:solidFill>
                <a:srgbClr val="7C7B7B"/>
              </a:solidFill>
            </a:endParaRPr>
          </a:p>
          <a:p>
            <a:pPr algn="ctr"/>
            <a:r>
              <a:rPr lang="cs-CZ" sz="1200" dirty="0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 </a:t>
            </a:r>
            <a:r>
              <a:rPr lang="cs-CZ" sz="1200" dirty="0" err="1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lang="cs-CZ" sz="1200" dirty="0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200" dirty="0" err="1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</a:t>
            </a:r>
            <a:r>
              <a:rPr lang="cs-CZ" sz="1200" dirty="0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. J E T </a:t>
            </a:r>
            <a:r>
              <a:rPr lang="cs-CZ" sz="1200" dirty="0" err="1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r>
              <a:rPr lang="cs-CZ" sz="1200" dirty="0">
                <a:solidFill>
                  <a:srgbClr val="5545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. E U</a:t>
            </a:r>
            <a:endParaRPr lang="cs-CZ" sz="1200" dirty="0">
              <a:solidFill>
                <a:srgbClr val="554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42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7</a:t>
            </a:fld>
            <a:endParaRPr lang="cs-CZ"/>
          </a:p>
        </p:txBody>
      </p:sp>
      <p:sp>
        <p:nvSpPr>
          <p:cNvPr id="15" name="Zástupný symbol pro obsah 14"/>
          <p:cNvSpPr>
            <a:spLocks noGrp="1"/>
          </p:cNvSpPr>
          <p:nvPr>
            <p:ph sz="half" idx="4294967295"/>
          </p:nvPr>
        </p:nvSpPr>
        <p:spPr>
          <a:xfrm>
            <a:off x="6900863" y="2046288"/>
            <a:ext cx="5291137" cy="4090987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8D6225CD-BC15-4793-A74A-1F5E3A08BE74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2" name="Zástupný symbol pro text 2">
            <a:extLst>
              <a:ext uri="{FF2B5EF4-FFF2-40B4-BE49-F238E27FC236}">
                <a16:creationId xmlns:a16="http://schemas.microsoft.com/office/drawing/2014/main" id="{823AF607-4461-49EA-888D-341B1A9B6BED}"/>
              </a:ext>
            </a:extLst>
          </p:cNvPr>
          <p:cNvSpPr txBox="1">
            <a:spLocks/>
          </p:cNvSpPr>
          <p:nvPr/>
        </p:nvSpPr>
        <p:spPr>
          <a:xfrm>
            <a:off x="2441543" y="991906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(OD) – </a:t>
            </a:r>
            <a:r>
              <a:rPr lang="cs-CZ" sz="2400" dirty="0" err="1"/>
              <a:t>Meibomian</a:t>
            </a:r>
            <a:r>
              <a:rPr lang="cs-CZ" sz="2400" dirty="0"/>
              <a:t> </a:t>
            </a:r>
            <a:r>
              <a:rPr lang="cs-CZ" sz="2400" dirty="0" err="1"/>
              <a:t>Glands</a:t>
            </a:r>
            <a:r>
              <a:rPr lang="cs-CZ" sz="2400" dirty="0"/>
              <a:t> – </a:t>
            </a:r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eyelid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BDB035-2F6D-4C3C-A38D-E2640FBA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9" y="1871661"/>
            <a:ext cx="9762676" cy="36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8</a:t>
            </a:fld>
            <a:endParaRPr lang="cs-CZ"/>
          </a:p>
        </p:txBody>
      </p:sp>
      <p:sp>
        <p:nvSpPr>
          <p:cNvPr id="10" name="Nadpis 6">
            <a:extLst>
              <a:ext uri="{FF2B5EF4-FFF2-40B4-BE49-F238E27FC236}">
                <a16:creationId xmlns:a16="http://schemas.microsoft.com/office/drawing/2014/main" id="{E47AC1E9-BED4-4528-8D9C-772F3468F5CC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396BEC7C-ED75-44F2-B8BA-FBBB49C31548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Keratograph</a:t>
            </a:r>
            <a:r>
              <a:rPr lang="cs-CZ" sz="2400" dirty="0"/>
              <a:t> – BUT-  </a:t>
            </a:r>
            <a:r>
              <a:rPr lang="cs-CZ" sz="2400" dirty="0" err="1"/>
              <a:t>Before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72E044-48D1-4FD9-8223-836A535C6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733993"/>
            <a:ext cx="10085526" cy="432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2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A2F533-18F8-4065-A440-BF5827BFC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/>
              <a:t>14.09.2019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C4A7C-592A-4578-AF0A-F4A361402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JETT | ESCRS 2019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C0DEF1-7DA6-409E-83EB-18DD93F2C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D4EFB-9E2B-4A30-9A9D-48E97A727316}" type="slidenum">
              <a:rPr lang="cs-CZ" smtClean="0"/>
              <a:t>9</a:t>
            </a:fld>
            <a:endParaRPr lang="cs-CZ"/>
          </a:p>
        </p:txBody>
      </p:sp>
      <p:sp>
        <p:nvSpPr>
          <p:cNvPr id="10" name="Nadpis 6">
            <a:extLst>
              <a:ext uri="{FF2B5EF4-FFF2-40B4-BE49-F238E27FC236}">
                <a16:creationId xmlns:a16="http://schemas.microsoft.com/office/drawing/2014/main" id="{749773E2-6A21-4069-BC9E-3AD6EA0D5822}"/>
              </a:ext>
            </a:extLst>
          </p:cNvPr>
          <p:cNvSpPr txBox="1">
            <a:spLocks/>
          </p:cNvSpPr>
          <p:nvPr/>
        </p:nvSpPr>
        <p:spPr>
          <a:xfrm>
            <a:off x="2441543" y="174870"/>
            <a:ext cx="9021452" cy="714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5545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 err="1"/>
              <a:t>Blepharitis</a:t>
            </a:r>
            <a:endParaRPr lang="cs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ADC150D5-627F-458D-AF28-2425F1ACF31F}"/>
              </a:ext>
            </a:extLst>
          </p:cNvPr>
          <p:cNvSpPr txBox="1">
            <a:spLocks/>
          </p:cNvSpPr>
          <p:nvPr/>
        </p:nvSpPr>
        <p:spPr>
          <a:xfrm>
            <a:off x="2441543" y="889449"/>
            <a:ext cx="9021452" cy="44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dirty="0"/>
              <a:t>Case Report 01 (OS) – </a:t>
            </a:r>
            <a:r>
              <a:rPr lang="cs-CZ" sz="2400" dirty="0" err="1"/>
              <a:t>Keratograph</a:t>
            </a:r>
            <a:r>
              <a:rPr lang="cs-CZ" sz="2400" dirty="0"/>
              <a:t> – </a:t>
            </a:r>
            <a:r>
              <a:rPr lang="cs-CZ" sz="2400" dirty="0" err="1"/>
              <a:t>After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DE95EE-09DB-461D-AF6F-6202E2DE6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703104"/>
            <a:ext cx="10062820" cy="42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98170"/>
      </p:ext>
    </p:extLst>
  </p:cSld>
  <p:clrMapOvr>
    <a:masterClrMapping/>
  </p:clrMapOvr>
</p:sld>
</file>

<file path=ppt/theme/theme1.xml><?xml version="1.0" encoding="utf-8"?>
<a:theme xmlns:a="http://schemas.openxmlformats.org/drawingml/2006/main" name="JETT PPLASMA LIFT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TT PPLASMA LIFT 16X9" id="{92597C06-C022-4D07-95E9-159BA2320E9F}" vid="{29A49836-B86A-4556-83BB-9E579D5365E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</TotalTime>
  <Words>3502</Words>
  <Application>Microsoft Office PowerPoint</Application>
  <PresentationFormat>Širokoúhlá obrazovka</PresentationFormat>
  <Paragraphs>1352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JETT PPLASMA LIFT 16X9</vt:lpstr>
      <vt:lpstr>Blepharitis</vt:lpstr>
      <vt:lpstr>Blepharitis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Admin</cp:lastModifiedBy>
  <cp:revision>141</cp:revision>
  <dcterms:created xsi:type="dcterms:W3CDTF">2018-09-13T14:04:28Z</dcterms:created>
  <dcterms:modified xsi:type="dcterms:W3CDTF">2019-09-19T10:17:39Z</dcterms:modified>
</cp:coreProperties>
</file>