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7"/>
  </p:notes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58" r:id="rId26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ez štýlu, bez mrie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144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328060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354149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724694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643197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0096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475593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576812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823502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128625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942922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824074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64872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2792058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779358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4057849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505354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07685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015380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478693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365806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764258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40871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1pPr>
            <a:lvl2pPr lvl="1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2pPr>
            <a:lvl3pPr lvl="2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3pPr>
            <a:lvl4pPr lvl="3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4pPr>
            <a:lvl5pPr lvl="4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5pPr>
            <a:lvl6pPr lvl="5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6pPr>
            <a:lvl7pPr lvl="6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7pPr>
            <a:lvl8pPr lvl="7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8pPr>
            <a:lvl9pPr lvl="8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jpeg"/><Relationship Id="rId4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jp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/>
        </p:nvSpPr>
        <p:spPr>
          <a:xfrm>
            <a:off x="311700" y="4701775"/>
            <a:ext cx="8520600" cy="120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sk-SK" sz="5000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Jett </a:t>
            </a:r>
            <a:r>
              <a:rPr lang="sk-SK" sz="5000" dirty="0" err="1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medical</a:t>
            </a:r>
            <a:endParaRPr lang="sk-SK" sz="5000" dirty="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1847850" y="581125"/>
            <a:ext cx="4932778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GB" sz="32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Indications</a:t>
            </a:r>
            <a:endParaRPr sz="3200" b="1" dirty="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7951825" y="777925"/>
            <a:ext cx="661500" cy="1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str. xx/xx</a:t>
            </a:r>
            <a:endParaRPr sz="100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Zástupný objekt pre text 2">
            <a:extLst>
              <a:ext uri="{FF2B5EF4-FFF2-40B4-BE49-F238E27FC236}">
                <a16:creationId xmlns:a16="http://schemas.microsoft.com/office/drawing/2014/main" id="{6FB7C7BF-5A8F-45F0-B13B-FBB6C0BE3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524875"/>
            <a:ext cx="8520600" cy="4555200"/>
          </a:xfrm>
        </p:spPr>
        <p:txBody>
          <a:bodyPr/>
          <a:lstStyle/>
          <a:p>
            <a:r>
              <a:rPr lang="en-GB" sz="2800" dirty="0">
                <a:solidFill>
                  <a:srgbClr val="7030A0"/>
                </a:solidFill>
              </a:rPr>
              <a:t>angioma </a:t>
            </a:r>
            <a:r>
              <a:rPr lang="en-GB" sz="2800" dirty="0" err="1">
                <a:solidFill>
                  <a:srgbClr val="7030A0"/>
                </a:solidFill>
              </a:rPr>
              <a:t>senilis</a:t>
            </a:r>
            <a:endParaRPr lang="en-GB" sz="2800" dirty="0">
              <a:solidFill>
                <a:srgbClr val="7030A0"/>
              </a:solidFill>
            </a:endParaRPr>
          </a:p>
          <a:p>
            <a:r>
              <a:rPr lang="en-GB" sz="2800" dirty="0">
                <a:solidFill>
                  <a:srgbClr val="7030A0"/>
                </a:solidFill>
              </a:rPr>
              <a:t>verrucae </a:t>
            </a:r>
            <a:r>
              <a:rPr lang="en-GB" sz="2800" dirty="0" err="1">
                <a:solidFill>
                  <a:srgbClr val="7030A0"/>
                </a:solidFill>
              </a:rPr>
              <a:t>seborrhoicae</a:t>
            </a:r>
            <a:endParaRPr lang="en-GB" sz="2800" dirty="0">
              <a:solidFill>
                <a:srgbClr val="7030A0"/>
              </a:solidFill>
            </a:endParaRPr>
          </a:p>
          <a:p>
            <a:r>
              <a:rPr lang="en-GB" sz="2800" dirty="0">
                <a:solidFill>
                  <a:srgbClr val="7030A0"/>
                </a:solidFill>
              </a:rPr>
              <a:t>verrucae plane</a:t>
            </a:r>
          </a:p>
          <a:p>
            <a:r>
              <a:rPr lang="en-GB" sz="2800" dirty="0">
                <a:solidFill>
                  <a:srgbClr val="7030A0"/>
                </a:solidFill>
              </a:rPr>
              <a:t>angiokeratoma</a:t>
            </a:r>
          </a:p>
          <a:p>
            <a:r>
              <a:rPr lang="en-GB" sz="2800" dirty="0" err="1">
                <a:solidFill>
                  <a:srgbClr val="7030A0"/>
                </a:solidFill>
              </a:rPr>
              <a:t>teleangiectasis</a:t>
            </a:r>
            <a:endParaRPr lang="en-GB" sz="2800" dirty="0">
              <a:solidFill>
                <a:srgbClr val="7030A0"/>
              </a:solidFill>
            </a:endParaRPr>
          </a:p>
          <a:p>
            <a:r>
              <a:rPr lang="en-GB" sz="2800" dirty="0">
                <a:solidFill>
                  <a:srgbClr val="7030A0"/>
                </a:solidFill>
              </a:rPr>
              <a:t>lentigo</a:t>
            </a:r>
          </a:p>
          <a:p>
            <a:r>
              <a:rPr lang="en-GB" sz="2800" dirty="0">
                <a:solidFill>
                  <a:srgbClr val="7030A0"/>
                </a:solidFill>
              </a:rPr>
              <a:t>fibroma </a:t>
            </a:r>
            <a:r>
              <a:rPr lang="en-GB" sz="2800" dirty="0" err="1">
                <a:solidFill>
                  <a:srgbClr val="7030A0"/>
                </a:solidFill>
              </a:rPr>
              <a:t>molle</a:t>
            </a:r>
            <a:endParaRPr lang="en-GB" sz="2800" dirty="0">
              <a:solidFill>
                <a:srgbClr val="7030A0"/>
              </a:solidFill>
            </a:endParaRPr>
          </a:p>
          <a:p>
            <a:r>
              <a:rPr lang="en-GB" sz="2800" dirty="0">
                <a:solidFill>
                  <a:srgbClr val="7030A0"/>
                </a:solidFill>
              </a:rPr>
              <a:t>keratoacanthoma</a:t>
            </a:r>
          </a:p>
          <a:p>
            <a:endParaRPr lang="en-GB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4129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1847850" y="581125"/>
            <a:ext cx="4932778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GB" sz="32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Indications</a:t>
            </a:r>
            <a:endParaRPr sz="3200" b="1" dirty="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7951825" y="777925"/>
            <a:ext cx="661500" cy="1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str. xx/xx</a:t>
            </a:r>
            <a:endParaRPr sz="100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Zástupný objekt pre text 2">
            <a:extLst>
              <a:ext uri="{FF2B5EF4-FFF2-40B4-BE49-F238E27FC236}">
                <a16:creationId xmlns:a16="http://schemas.microsoft.com/office/drawing/2014/main" id="{6FB7C7BF-5A8F-45F0-B13B-FBB6C0BE3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524875"/>
            <a:ext cx="8520600" cy="4555200"/>
          </a:xfrm>
        </p:spPr>
        <p:txBody>
          <a:bodyPr/>
          <a:lstStyle/>
          <a:p>
            <a:r>
              <a:rPr lang="en-GB" sz="2800" dirty="0">
                <a:solidFill>
                  <a:srgbClr val="7030A0"/>
                </a:solidFill>
              </a:rPr>
              <a:t>condyloma </a:t>
            </a:r>
            <a:r>
              <a:rPr lang="en-GB" sz="2800" dirty="0" err="1">
                <a:solidFill>
                  <a:srgbClr val="7030A0"/>
                </a:solidFill>
              </a:rPr>
              <a:t>accuminata</a:t>
            </a:r>
            <a:endParaRPr lang="en-GB" sz="2800" dirty="0">
              <a:solidFill>
                <a:srgbClr val="7030A0"/>
              </a:solidFill>
            </a:endParaRPr>
          </a:p>
          <a:p>
            <a:r>
              <a:rPr lang="en-GB" sz="2800" dirty="0" err="1">
                <a:solidFill>
                  <a:srgbClr val="7030A0"/>
                </a:solidFill>
              </a:rPr>
              <a:t>moluscum</a:t>
            </a:r>
            <a:r>
              <a:rPr lang="en-GB" sz="2800" dirty="0">
                <a:solidFill>
                  <a:srgbClr val="7030A0"/>
                </a:solidFill>
              </a:rPr>
              <a:t> contagiosum</a:t>
            </a:r>
          </a:p>
          <a:p>
            <a:r>
              <a:rPr lang="en-GB" sz="2800" dirty="0">
                <a:solidFill>
                  <a:srgbClr val="7030A0"/>
                </a:solidFill>
              </a:rPr>
              <a:t>verrucae </a:t>
            </a:r>
            <a:r>
              <a:rPr lang="en-GB" sz="2800" dirty="0" err="1">
                <a:solidFill>
                  <a:srgbClr val="7030A0"/>
                </a:solidFill>
              </a:rPr>
              <a:t>vulgares</a:t>
            </a:r>
            <a:endParaRPr lang="en-GB" sz="2800" dirty="0">
              <a:solidFill>
                <a:srgbClr val="7030A0"/>
              </a:solidFill>
            </a:endParaRPr>
          </a:p>
          <a:p>
            <a:r>
              <a:rPr lang="en-GB" sz="2800" dirty="0">
                <a:solidFill>
                  <a:srgbClr val="7030A0"/>
                </a:solidFill>
              </a:rPr>
              <a:t>verrucae </a:t>
            </a:r>
            <a:r>
              <a:rPr lang="en-GB" sz="2800" dirty="0" err="1">
                <a:solidFill>
                  <a:srgbClr val="7030A0"/>
                </a:solidFill>
              </a:rPr>
              <a:t>filliformes</a:t>
            </a:r>
            <a:endParaRPr lang="en-GB" sz="2800" dirty="0">
              <a:solidFill>
                <a:srgbClr val="7030A0"/>
              </a:solidFill>
            </a:endParaRPr>
          </a:p>
          <a:p>
            <a:r>
              <a:rPr lang="en-GB" sz="2800" dirty="0" err="1">
                <a:solidFill>
                  <a:srgbClr val="7030A0"/>
                </a:solidFill>
              </a:rPr>
              <a:t>naevus</a:t>
            </a:r>
            <a:r>
              <a:rPr lang="en-GB" sz="2800" dirty="0">
                <a:solidFill>
                  <a:srgbClr val="7030A0"/>
                </a:solidFill>
              </a:rPr>
              <a:t> </a:t>
            </a:r>
            <a:r>
              <a:rPr lang="en-GB" sz="2800" dirty="0" err="1">
                <a:solidFill>
                  <a:srgbClr val="7030A0"/>
                </a:solidFill>
              </a:rPr>
              <a:t>capillaris</a:t>
            </a:r>
            <a:endParaRPr lang="en-GB" sz="2800" dirty="0">
              <a:solidFill>
                <a:srgbClr val="7030A0"/>
              </a:solidFill>
            </a:endParaRPr>
          </a:p>
          <a:p>
            <a:r>
              <a:rPr lang="en-GB" sz="2800" dirty="0" err="1">
                <a:solidFill>
                  <a:srgbClr val="7030A0"/>
                </a:solidFill>
              </a:rPr>
              <a:t>naevus</a:t>
            </a:r>
            <a:r>
              <a:rPr lang="en-GB" sz="2800" dirty="0">
                <a:solidFill>
                  <a:srgbClr val="7030A0"/>
                </a:solidFill>
              </a:rPr>
              <a:t> </a:t>
            </a:r>
            <a:r>
              <a:rPr lang="en-GB" sz="2800" dirty="0" err="1">
                <a:solidFill>
                  <a:srgbClr val="7030A0"/>
                </a:solidFill>
              </a:rPr>
              <a:t>arraneus</a:t>
            </a:r>
            <a:endParaRPr lang="en-GB" sz="2800" dirty="0">
              <a:solidFill>
                <a:srgbClr val="7030A0"/>
              </a:solidFill>
            </a:endParaRPr>
          </a:p>
          <a:p>
            <a:r>
              <a:rPr lang="en-GB" sz="2800" dirty="0">
                <a:solidFill>
                  <a:srgbClr val="7030A0"/>
                </a:solidFill>
              </a:rPr>
              <a:t>keratosis </a:t>
            </a:r>
            <a:r>
              <a:rPr lang="en-GB" sz="2800" dirty="0" err="1">
                <a:solidFill>
                  <a:srgbClr val="7030A0"/>
                </a:solidFill>
              </a:rPr>
              <a:t>actinica</a:t>
            </a:r>
            <a:endParaRPr lang="en-GB" sz="2800" dirty="0">
              <a:solidFill>
                <a:srgbClr val="7030A0"/>
              </a:solidFill>
            </a:endParaRPr>
          </a:p>
          <a:p>
            <a:r>
              <a:rPr lang="en-GB" sz="2800" dirty="0">
                <a:solidFill>
                  <a:srgbClr val="7030A0"/>
                </a:solidFill>
              </a:rPr>
              <a:t>keratosis </a:t>
            </a:r>
            <a:r>
              <a:rPr lang="en-GB" sz="2800" dirty="0" err="1">
                <a:solidFill>
                  <a:srgbClr val="7030A0"/>
                </a:solidFill>
              </a:rPr>
              <a:t>senilis</a:t>
            </a:r>
            <a:endParaRPr lang="en-GB" sz="2800" dirty="0">
              <a:solidFill>
                <a:srgbClr val="7030A0"/>
              </a:solidFill>
            </a:endParaRPr>
          </a:p>
          <a:p>
            <a:r>
              <a:rPr lang="en-GB" sz="2800" dirty="0">
                <a:solidFill>
                  <a:srgbClr val="7030A0"/>
                </a:solidFill>
              </a:rPr>
              <a:t>keratosis </a:t>
            </a:r>
            <a:r>
              <a:rPr lang="en-GB" sz="2800" dirty="0" err="1">
                <a:solidFill>
                  <a:srgbClr val="7030A0"/>
                </a:solidFill>
              </a:rPr>
              <a:t>seborrhoica</a:t>
            </a:r>
            <a:endParaRPr lang="en-GB" sz="2800" dirty="0">
              <a:solidFill>
                <a:srgbClr val="7030A0"/>
              </a:solidFill>
            </a:endParaRPr>
          </a:p>
          <a:p>
            <a:endParaRPr lang="en-GB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1148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1847850" y="581125"/>
            <a:ext cx="4932778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GB" sz="32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Types of treatment</a:t>
            </a:r>
            <a:endParaRPr sz="3200" b="1" dirty="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7951825" y="777925"/>
            <a:ext cx="661500" cy="1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str. xx/xx</a:t>
            </a:r>
            <a:endParaRPr sz="100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Zástupný objekt pre text 2">
            <a:extLst>
              <a:ext uri="{FF2B5EF4-FFF2-40B4-BE49-F238E27FC236}">
                <a16:creationId xmlns:a16="http://schemas.microsoft.com/office/drawing/2014/main" id="{6FB7C7BF-5A8F-45F0-B13B-FBB6C0BE3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524875"/>
            <a:ext cx="8520600" cy="4555200"/>
          </a:xfrm>
        </p:spPr>
        <p:txBody>
          <a:bodyPr/>
          <a:lstStyle/>
          <a:p>
            <a:r>
              <a:rPr lang="en-GB" sz="2800" dirty="0">
                <a:solidFill>
                  <a:srgbClr val="7030A0"/>
                </a:solidFill>
              </a:rPr>
              <a:t>Superficial and deep wrinkles</a:t>
            </a:r>
          </a:p>
          <a:p>
            <a:r>
              <a:rPr lang="en-GB" sz="2800" dirty="0">
                <a:solidFill>
                  <a:srgbClr val="7030A0"/>
                </a:solidFill>
              </a:rPr>
              <a:t>Small warts – removal</a:t>
            </a:r>
          </a:p>
          <a:p>
            <a:r>
              <a:rPr lang="en-GB" sz="2800" dirty="0">
                <a:solidFill>
                  <a:srgbClr val="7030A0"/>
                </a:solidFill>
              </a:rPr>
              <a:t>Fibromas and </a:t>
            </a:r>
            <a:r>
              <a:rPr lang="en-GB" sz="2800" dirty="0" err="1">
                <a:solidFill>
                  <a:srgbClr val="7030A0"/>
                </a:solidFill>
              </a:rPr>
              <a:t>hemangiomas</a:t>
            </a:r>
            <a:endParaRPr lang="en-GB" sz="2800" dirty="0">
              <a:solidFill>
                <a:srgbClr val="7030A0"/>
              </a:solidFill>
            </a:endParaRPr>
          </a:p>
          <a:p>
            <a:r>
              <a:rPr lang="en-GB" sz="2800" dirty="0" err="1">
                <a:solidFill>
                  <a:srgbClr val="7030A0"/>
                </a:solidFill>
              </a:rPr>
              <a:t>Couperosis</a:t>
            </a:r>
            <a:r>
              <a:rPr lang="en-GB" sz="2800" dirty="0">
                <a:solidFill>
                  <a:srgbClr val="7030A0"/>
                </a:solidFill>
              </a:rPr>
              <a:t> (dilated vessels) – for closing vessels</a:t>
            </a:r>
          </a:p>
          <a:p>
            <a:r>
              <a:rPr lang="en-GB" sz="2800" dirty="0">
                <a:solidFill>
                  <a:srgbClr val="7030A0"/>
                </a:solidFill>
              </a:rPr>
              <a:t>Pigment spots</a:t>
            </a:r>
          </a:p>
          <a:p>
            <a:r>
              <a:rPr lang="en-GB" sz="2800" dirty="0">
                <a:solidFill>
                  <a:srgbClr val="7030A0"/>
                </a:solidFill>
              </a:rPr>
              <a:t>Scars and small stretch marks, spider veins</a:t>
            </a:r>
          </a:p>
          <a:p>
            <a:r>
              <a:rPr lang="en-GB" sz="2800" dirty="0">
                <a:solidFill>
                  <a:srgbClr val="7030A0"/>
                </a:solidFill>
              </a:rPr>
              <a:t>Bleeding/ capillary bleeding/ after a minor surgery/ stops bleeding </a:t>
            </a:r>
          </a:p>
          <a:p>
            <a:endParaRPr lang="en-GB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604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1847850" y="581125"/>
            <a:ext cx="4932778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GB" sz="32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Contraindications</a:t>
            </a:r>
            <a:endParaRPr sz="3200" b="1" dirty="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7951825" y="777925"/>
            <a:ext cx="661500" cy="1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str. xx/xx</a:t>
            </a:r>
            <a:endParaRPr sz="100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Zástupný objekt pre text 2">
            <a:extLst>
              <a:ext uri="{FF2B5EF4-FFF2-40B4-BE49-F238E27FC236}">
                <a16:creationId xmlns:a16="http://schemas.microsoft.com/office/drawing/2014/main" id="{6FB7C7BF-5A8F-45F0-B13B-FBB6C0BE3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524875"/>
            <a:ext cx="8520600" cy="4555200"/>
          </a:xfrm>
        </p:spPr>
        <p:txBody>
          <a:bodyPr/>
          <a:lstStyle/>
          <a:p>
            <a:r>
              <a:rPr lang="en-GB" sz="2600" dirty="0">
                <a:solidFill>
                  <a:srgbClr val="7030A0"/>
                </a:solidFill>
              </a:rPr>
              <a:t>Pacemaker, Holter blood pressure monitoring system or ECG</a:t>
            </a:r>
          </a:p>
          <a:p>
            <a:r>
              <a:rPr lang="en-GB" sz="2600" dirty="0">
                <a:solidFill>
                  <a:srgbClr val="7030A0"/>
                </a:solidFill>
              </a:rPr>
              <a:t>Other implanted electrical device</a:t>
            </a:r>
          </a:p>
          <a:p>
            <a:r>
              <a:rPr lang="en-GB" sz="2600" dirty="0">
                <a:solidFill>
                  <a:srgbClr val="7030A0"/>
                </a:solidFill>
              </a:rPr>
              <a:t>Epilepsy</a:t>
            </a:r>
          </a:p>
          <a:p>
            <a:r>
              <a:rPr lang="en-GB" sz="2600" dirty="0">
                <a:solidFill>
                  <a:srgbClr val="7030A0"/>
                </a:solidFill>
              </a:rPr>
              <a:t>Pregnancy</a:t>
            </a:r>
          </a:p>
          <a:p>
            <a:r>
              <a:rPr lang="en-GB" sz="2600" dirty="0">
                <a:solidFill>
                  <a:srgbClr val="7030A0"/>
                </a:solidFill>
              </a:rPr>
              <a:t>Metal implants in the treatment area</a:t>
            </a:r>
          </a:p>
          <a:p>
            <a:r>
              <a:rPr lang="en-GB" sz="2600" dirty="0">
                <a:solidFill>
                  <a:srgbClr val="7030A0"/>
                </a:solidFill>
              </a:rPr>
              <a:t>Skin problems, inflammation diseases - erysipelas</a:t>
            </a:r>
          </a:p>
          <a:p>
            <a:r>
              <a:rPr lang="en-GB" sz="2600" dirty="0">
                <a:solidFill>
                  <a:srgbClr val="7030A0"/>
                </a:solidFill>
              </a:rPr>
              <a:t>Oncological disease </a:t>
            </a:r>
          </a:p>
          <a:p>
            <a:r>
              <a:rPr lang="en-GB" sz="2600" dirty="0">
                <a:solidFill>
                  <a:srgbClr val="7030A0"/>
                </a:solidFill>
              </a:rPr>
              <a:t>Other non-controlled or hardly-controlled disease </a:t>
            </a:r>
          </a:p>
          <a:p>
            <a:endParaRPr lang="en-GB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4821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1847850" y="581125"/>
            <a:ext cx="4932778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GB" sz="32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Case interpretation</a:t>
            </a:r>
            <a:endParaRPr sz="3200" b="1" dirty="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7951825" y="777925"/>
            <a:ext cx="661500" cy="1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str. xx/xx</a:t>
            </a:r>
            <a:endParaRPr sz="100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Zástupný objekt pre text 2">
            <a:extLst>
              <a:ext uri="{FF2B5EF4-FFF2-40B4-BE49-F238E27FC236}">
                <a16:creationId xmlns:a16="http://schemas.microsoft.com/office/drawing/2014/main" id="{6FB7C7BF-5A8F-45F0-B13B-FBB6C0BE3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524875"/>
            <a:ext cx="8520600" cy="4555200"/>
          </a:xfrm>
        </p:spPr>
        <p:txBody>
          <a:bodyPr/>
          <a:lstStyle/>
          <a:p>
            <a:r>
              <a:rPr lang="en-GB" sz="2600" dirty="0">
                <a:solidFill>
                  <a:srgbClr val="7030A0"/>
                </a:solidFill>
              </a:rPr>
              <a:t>50 years old patient</a:t>
            </a:r>
          </a:p>
          <a:p>
            <a:r>
              <a:rPr lang="en-GB" sz="2600" dirty="0">
                <a:solidFill>
                  <a:srgbClr val="7030A0"/>
                </a:solidFill>
              </a:rPr>
              <a:t>after surgical blepharoplasty 6-7 years ago</a:t>
            </a:r>
          </a:p>
          <a:p>
            <a:r>
              <a:rPr lang="en-GB" sz="2600" dirty="0">
                <a:solidFill>
                  <a:srgbClr val="7030A0"/>
                </a:solidFill>
              </a:rPr>
              <a:t>main problem: superficial and deep wrinkles around the eyes</a:t>
            </a:r>
          </a:p>
          <a:p>
            <a:endParaRPr lang="en-GB" dirty="0">
              <a:solidFill>
                <a:srgbClr val="7030A0"/>
              </a:solidFill>
            </a:endParaRPr>
          </a:p>
        </p:txBody>
      </p:sp>
      <p:pic>
        <p:nvPicPr>
          <p:cNvPr id="5" name="image5.jpg">
            <a:extLst>
              <a:ext uri="{FF2B5EF4-FFF2-40B4-BE49-F238E27FC236}">
                <a16:creationId xmlns:a16="http://schemas.microsoft.com/office/drawing/2014/main" id="{679BF255-DA7B-42DA-8480-9C970A9118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/>
          </a:blip>
          <a:srcRect l="8405"/>
          <a:stretch>
            <a:fillRect/>
          </a:stretch>
        </p:blipFill>
        <p:spPr>
          <a:xfrm>
            <a:off x="4757537" y="3414219"/>
            <a:ext cx="3342855" cy="2434286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3752228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1847849" y="581125"/>
            <a:ext cx="5790907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GB" sz="32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Protocol of treatment (EUROPE)</a:t>
            </a:r>
            <a:endParaRPr sz="3200" b="1" dirty="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7951825" y="777925"/>
            <a:ext cx="661500" cy="1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str. xx/xx</a:t>
            </a:r>
            <a:endParaRPr sz="100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Zástupný objekt pre text 2">
            <a:extLst>
              <a:ext uri="{FF2B5EF4-FFF2-40B4-BE49-F238E27FC236}">
                <a16:creationId xmlns:a16="http://schemas.microsoft.com/office/drawing/2014/main" id="{6FB7C7BF-5A8F-45F0-B13B-FBB6C0BE3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524875"/>
            <a:ext cx="8520600" cy="4555200"/>
          </a:xfrm>
        </p:spPr>
        <p:txBody>
          <a:bodyPr/>
          <a:lstStyle/>
          <a:p>
            <a:r>
              <a:rPr lang="sk-SK" sz="3200" b="1" dirty="0" err="1">
                <a:solidFill>
                  <a:srgbClr val="7030A0"/>
                </a:solidFill>
              </a:rPr>
              <a:t>Before</a:t>
            </a:r>
            <a:endParaRPr lang="sk-SK" sz="3200" b="1" dirty="0">
              <a:solidFill>
                <a:srgbClr val="7030A0"/>
              </a:solidFill>
            </a:endParaRPr>
          </a:p>
          <a:p>
            <a:pPr marL="571500" lvl="1" indent="0">
              <a:buNone/>
            </a:pPr>
            <a:r>
              <a:rPr lang="sk-SK" sz="2400" dirty="0">
                <a:solidFill>
                  <a:srgbClr val="7030A0"/>
                </a:solidFill>
              </a:rPr>
              <a:t>- </a:t>
            </a:r>
            <a:r>
              <a:rPr lang="en-GB" sz="2400" dirty="0" err="1">
                <a:solidFill>
                  <a:srgbClr val="7030A0"/>
                </a:solidFill>
              </a:rPr>
              <a:t>desinfection</a:t>
            </a:r>
            <a:endParaRPr lang="en-GB" sz="2400" dirty="0">
              <a:solidFill>
                <a:srgbClr val="7030A0"/>
              </a:solidFill>
            </a:endParaRPr>
          </a:p>
          <a:p>
            <a:pPr marL="571500" lvl="1" indent="0">
              <a:buNone/>
            </a:pPr>
            <a:r>
              <a:rPr lang="sk-SK" sz="2400" dirty="0">
                <a:solidFill>
                  <a:srgbClr val="7030A0"/>
                </a:solidFill>
              </a:rPr>
              <a:t>- </a:t>
            </a:r>
            <a:r>
              <a:rPr lang="en-GB" sz="2400" dirty="0">
                <a:solidFill>
                  <a:srgbClr val="7030A0"/>
                </a:solidFill>
              </a:rPr>
              <a:t>local anaesthesia without vasoconstriction part like </a:t>
            </a:r>
            <a:r>
              <a:rPr lang="en-GB" sz="2400" dirty="0" err="1">
                <a:solidFill>
                  <a:srgbClr val="7030A0"/>
                </a:solidFill>
              </a:rPr>
              <a:t>epinephrin</a:t>
            </a:r>
            <a:r>
              <a:rPr lang="en-GB" sz="2400" dirty="0">
                <a:solidFill>
                  <a:srgbClr val="7030A0"/>
                </a:solidFill>
              </a:rPr>
              <a:t> etc.</a:t>
            </a:r>
          </a:p>
          <a:p>
            <a:pPr marL="571500" lvl="1" indent="0">
              <a:buNone/>
            </a:pPr>
            <a:r>
              <a:rPr lang="sk-SK" sz="2400" dirty="0">
                <a:solidFill>
                  <a:srgbClr val="7030A0"/>
                </a:solidFill>
              </a:rPr>
              <a:t>- </a:t>
            </a:r>
            <a:r>
              <a:rPr lang="en-GB" sz="2400" dirty="0">
                <a:solidFill>
                  <a:srgbClr val="7030A0"/>
                </a:solidFill>
              </a:rPr>
              <a:t>treating upper and lower eye lid – scanning 5-7 min. to visible flush or erythema</a:t>
            </a:r>
          </a:p>
          <a:p>
            <a:endParaRPr lang="en-GB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1074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1847849" y="581125"/>
            <a:ext cx="5790907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GB" sz="32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Protocol of treatment</a:t>
            </a:r>
            <a:endParaRPr sz="3200" b="1" dirty="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7951825" y="777925"/>
            <a:ext cx="661500" cy="1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str. xx/xx</a:t>
            </a:r>
            <a:endParaRPr sz="100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Zástupný objekt pre text 2">
            <a:extLst>
              <a:ext uri="{FF2B5EF4-FFF2-40B4-BE49-F238E27FC236}">
                <a16:creationId xmlns:a16="http://schemas.microsoft.com/office/drawing/2014/main" id="{6FB7C7BF-5A8F-45F0-B13B-FBB6C0BE3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524875"/>
            <a:ext cx="8520600" cy="4555200"/>
          </a:xfrm>
        </p:spPr>
        <p:txBody>
          <a:bodyPr/>
          <a:lstStyle/>
          <a:p>
            <a:r>
              <a:rPr lang="en-GB" sz="2400" dirty="0">
                <a:solidFill>
                  <a:srgbClr val="7030A0"/>
                </a:solidFill>
              </a:rPr>
              <a:t>erythema means warming dermis and starts tissue </a:t>
            </a:r>
            <a:r>
              <a:rPr lang="en-GB" sz="2400" b="1" dirty="0">
                <a:solidFill>
                  <a:srgbClr val="7030A0"/>
                </a:solidFill>
              </a:rPr>
              <a:t>recovery</a:t>
            </a:r>
            <a:r>
              <a:rPr lang="en-GB" sz="2400" dirty="0">
                <a:solidFill>
                  <a:srgbClr val="7030A0"/>
                </a:solidFill>
              </a:rPr>
              <a:t>, its </a:t>
            </a:r>
            <a:r>
              <a:rPr lang="en-GB" sz="2400" b="1" dirty="0">
                <a:solidFill>
                  <a:srgbClr val="7030A0"/>
                </a:solidFill>
              </a:rPr>
              <a:t>tightening</a:t>
            </a:r>
            <a:r>
              <a:rPr lang="en-GB" sz="2400" dirty="0">
                <a:solidFill>
                  <a:srgbClr val="7030A0"/>
                </a:solidFill>
              </a:rPr>
              <a:t>, improvement of flexibility and it also </a:t>
            </a:r>
            <a:r>
              <a:rPr lang="en-GB" sz="2400" b="1" dirty="0">
                <a:solidFill>
                  <a:srgbClr val="7030A0"/>
                </a:solidFill>
              </a:rPr>
              <a:t>stimulates immunit</a:t>
            </a:r>
            <a:r>
              <a:rPr lang="en-GB" sz="2400" dirty="0">
                <a:solidFill>
                  <a:srgbClr val="7030A0"/>
                </a:solidFill>
              </a:rPr>
              <a:t>y and resistance of the tissues</a:t>
            </a:r>
          </a:p>
          <a:p>
            <a:endParaRPr lang="en-GB" sz="2400" dirty="0">
              <a:solidFill>
                <a:srgbClr val="7030A0"/>
              </a:solidFill>
            </a:endParaRPr>
          </a:p>
          <a:p>
            <a:r>
              <a:rPr lang="en-GB" sz="2400" dirty="0">
                <a:solidFill>
                  <a:srgbClr val="7030A0"/>
                </a:solidFill>
              </a:rPr>
              <a:t>apply dot by dot only on upper eye lid – deeper damage of the skin</a:t>
            </a:r>
          </a:p>
          <a:p>
            <a:endParaRPr lang="en-GB" sz="2400" dirty="0">
              <a:solidFill>
                <a:srgbClr val="7030A0"/>
              </a:solidFill>
            </a:endParaRPr>
          </a:p>
          <a:p>
            <a:pPr marL="114300" indent="0">
              <a:buNone/>
            </a:pPr>
            <a:endParaRPr lang="sk-SK" sz="2400" dirty="0">
              <a:solidFill>
                <a:srgbClr val="7030A0"/>
              </a:solidFill>
            </a:endParaRPr>
          </a:p>
          <a:p>
            <a:pPr marL="114300" indent="0">
              <a:buNone/>
            </a:pPr>
            <a:r>
              <a:rPr lang="sk-SK" sz="2400" dirty="0">
                <a:solidFill>
                  <a:srgbClr val="7030A0"/>
                </a:solidFill>
              </a:rPr>
              <a:t>      </a:t>
            </a:r>
            <a:r>
              <a:rPr lang="en-GB" sz="2400" dirty="0">
                <a:solidFill>
                  <a:srgbClr val="7030A0"/>
                </a:solidFill>
              </a:rPr>
              <a:t>                                  </a:t>
            </a:r>
            <a:r>
              <a:rPr lang="en-GB" sz="2400" b="1" dirty="0">
                <a:solidFill>
                  <a:srgbClr val="7030A0"/>
                </a:solidFill>
              </a:rPr>
              <a:t>contraction</a:t>
            </a:r>
            <a:r>
              <a:rPr lang="en-GB" sz="2400" dirty="0">
                <a:solidFill>
                  <a:srgbClr val="7030A0"/>
                </a:solidFill>
              </a:rPr>
              <a:t> of collagen</a:t>
            </a:r>
          </a:p>
          <a:p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2" name="Šípka: nadol 1">
            <a:extLst>
              <a:ext uri="{FF2B5EF4-FFF2-40B4-BE49-F238E27FC236}">
                <a16:creationId xmlns:a16="http://schemas.microsoft.com/office/drawing/2014/main" id="{B97BE519-8C34-4705-99C2-204C9CBF61CE}"/>
              </a:ext>
            </a:extLst>
          </p:cNvPr>
          <p:cNvSpPr/>
          <p:nvPr/>
        </p:nvSpPr>
        <p:spPr>
          <a:xfrm>
            <a:off x="5205046" y="3854548"/>
            <a:ext cx="407963" cy="970670"/>
          </a:xfrm>
          <a:prstGeom prst="down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61908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1847849" y="581125"/>
            <a:ext cx="5790907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GB" sz="32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Protocol of treatment</a:t>
            </a:r>
            <a:endParaRPr sz="3200" b="1" dirty="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7951825" y="777925"/>
            <a:ext cx="661500" cy="1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str. xx/xx</a:t>
            </a:r>
            <a:endParaRPr sz="100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Zástupný objekt pre text 2">
            <a:extLst>
              <a:ext uri="{FF2B5EF4-FFF2-40B4-BE49-F238E27FC236}">
                <a16:creationId xmlns:a16="http://schemas.microsoft.com/office/drawing/2014/main" id="{6FB7C7BF-5A8F-45F0-B13B-FBB6C0BE3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524875"/>
            <a:ext cx="8520600" cy="4555200"/>
          </a:xfrm>
        </p:spPr>
        <p:txBody>
          <a:bodyPr/>
          <a:lstStyle/>
          <a:p>
            <a:r>
              <a:rPr lang="en-GB" sz="2400" dirty="0">
                <a:solidFill>
                  <a:srgbClr val="7030A0"/>
                </a:solidFill>
              </a:rPr>
              <a:t>apply JETT Serum </a:t>
            </a:r>
            <a:r>
              <a:rPr lang="en-GB" sz="2400" dirty="0" err="1">
                <a:solidFill>
                  <a:srgbClr val="7030A0"/>
                </a:solidFill>
              </a:rPr>
              <a:t>Liftvital</a:t>
            </a:r>
            <a:r>
              <a:rPr lang="en-GB" sz="2400" dirty="0">
                <a:solidFill>
                  <a:srgbClr val="7030A0"/>
                </a:solidFill>
              </a:rPr>
              <a:t> with </a:t>
            </a:r>
            <a:r>
              <a:rPr lang="en-GB" sz="2400" b="1" dirty="0">
                <a:solidFill>
                  <a:srgbClr val="7030A0"/>
                </a:solidFill>
              </a:rPr>
              <a:t>hyaluronic acid </a:t>
            </a:r>
            <a:r>
              <a:rPr lang="en-GB" sz="2400" dirty="0">
                <a:solidFill>
                  <a:srgbClr val="7030A0"/>
                </a:solidFill>
              </a:rPr>
              <a:t>and </a:t>
            </a:r>
            <a:r>
              <a:rPr lang="en-GB" sz="2400" b="1" dirty="0">
                <a:solidFill>
                  <a:srgbClr val="7030A0"/>
                </a:solidFill>
              </a:rPr>
              <a:t>vitamin C</a:t>
            </a:r>
            <a:r>
              <a:rPr lang="en-GB" sz="2400" dirty="0">
                <a:solidFill>
                  <a:srgbClr val="7030A0"/>
                </a:solidFill>
              </a:rPr>
              <a:t> for faster healing, deep hydration and </a:t>
            </a:r>
            <a:r>
              <a:rPr lang="en-GB" sz="2400" dirty="0" err="1">
                <a:solidFill>
                  <a:srgbClr val="7030A0"/>
                </a:solidFill>
              </a:rPr>
              <a:t>neocollagenesis</a:t>
            </a:r>
            <a:r>
              <a:rPr lang="en-GB" sz="2400" dirty="0">
                <a:solidFill>
                  <a:srgbClr val="7030A0"/>
                </a:solidFill>
              </a:rPr>
              <a:t> boost. </a:t>
            </a:r>
          </a:p>
          <a:p>
            <a:endParaRPr lang="en-GB" sz="2400" dirty="0">
              <a:solidFill>
                <a:srgbClr val="7030A0"/>
              </a:solidFill>
            </a:endParaRPr>
          </a:p>
          <a:p>
            <a:r>
              <a:rPr lang="en-GB" sz="2400" dirty="0">
                <a:solidFill>
                  <a:srgbClr val="7030A0"/>
                </a:solidFill>
              </a:rPr>
              <a:t>The combination of </a:t>
            </a:r>
            <a:r>
              <a:rPr lang="en-GB" sz="2400" b="1" dirty="0">
                <a:solidFill>
                  <a:srgbClr val="7030A0"/>
                </a:solidFill>
              </a:rPr>
              <a:t>vitamin C</a:t>
            </a:r>
            <a:r>
              <a:rPr lang="en-GB" sz="2400" dirty="0">
                <a:solidFill>
                  <a:srgbClr val="7030A0"/>
                </a:solidFill>
              </a:rPr>
              <a:t> and </a:t>
            </a:r>
            <a:r>
              <a:rPr lang="en-GB" sz="2400" b="1" dirty="0">
                <a:solidFill>
                  <a:srgbClr val="7030A0"/>
                </a:solidFill>
              </a:rPr>
              <a:t>lactic acid </a:t>
            </a:r>
            <a:r>
              <a:rPr lang="en-GB" sz="2400" dirty="0">
                <a:solidFill>
                  <a:srgbClr val="7030A0"/>
                </a:solidFill>
              </a:rPr>
              <a:t>in the correct composition prevents the formation of unwanted pigmentation after the treatment.</a:t>
            </a:r>
          </a:p>
          <a:p>
            <a:endParaRPr lang="en-GB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8119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1847849" y="581125"/>
            <a:ext cx="5790907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GB" sz="32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After treatment</a:t>
            </a:r>
            <a:endParaRPr sz="3200" b="1" dirty="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7951825" y="777925"/>
            <a:ext cx="661500" cy="1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str. xx/xx</a:t>
            </a:r>
            <a:endParaRPr sz="100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Zástupný objekt pre text 2">
            <a:extLst>
              <a:ext uri="{FF2B5EF4-FFF2-40B4-BE49-F238E27FC236}">
                <a16:creationId xmlns:a16="http://schemas.microsoft.com/office/drawing/2014/main" id="{6FB7C7BF-5A8F-45F0-B13B-FBB6C0BE3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524875"/>
            <a:ext cx="8520600" cy="4555200"/>
          </a:xfrm>
        </p:spPr>
        <p:txBody>
          <a:bodyPr/>
          <a:lstStyle/>
          <a:p>
            <a:pPr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70000"/>
              <a:defRPr sz="2800">
                <a:solidFill>
                  <a:srgbClr val="4E3B30"/>
                </a:solidFill>
              </a:defRPr>
            </a:pPr>
            <a:r>
              <a:rPr lang="en-GB" sz="2400" dirty="0">
                <a:solidFill>
                  <a:srgbClr val="7030A0"/>
                </a:solidFill>
              </a:rPr>
              <a:t>2</a:t>
            </a:r>
            <a:r>
              <a:rPr lang="cs-CZ" sz="2400" dirty="0" err="1">
                <a:solidFill>
                  <a:srgbClr val="7030A0"/>
                </a:solidFill>
              </a:rPr>
              <a:t>nd</a:t>
            </a:r>
            <a:r>
              <a:rPr lang="cs-CZ" sz="2400" dirty="0">
                <a:solidFill>
                  <a:srgbClr val="7030A0"/>
                </a:solidFill>
              </a:rPr>
              <a:t> - </a:t>
            </a:r>
            <a:r>
              <a:rPr lang="en-GB" sz="2400" dirty="0">
                <a:solidFill>
                  <a:srgbClr val="7030A0"/>
                </a:solidFill>
              </a:rPr>
              <a:t>3</a:t>
            </a:r>
            <a:r>
              <a:rPr lang="cs-CZ" sz="2400" dirty="0" err="1">
                <a:solidFill>
                  <a:srgbClr val="7030A0"/>
                </a:solidFill>
              </a:rPr>
              <a:t>rd</a:t>
            </a:r>
            <a:r>
              <a:rPr lang="en-GB" sz="2400" dirty="0">
                <a:solidFill>
                  <a:srgbClr val="7030A0"/>
                </a:solidFill>
              </a:rPr>
              <a:t> day after</a:t>
            </a:r>
            <a:r>
              <a:rPr lang="cs-CZ" sz="2400" dirty="0">
                <a:solidFill>
                  <a:srgbClr val="7030A0"/>
                </a:solidFill>
              </a:rPr>
              <a:t>: </a:t>
            </a:r>
            <a:r>
              <a:rPr lang="en-GB" sz="2400" b="1" dirty="0">
                <a:solidFill>
                  <a:srgbClr val="7030A0"/>
                </a:solidFill>
              </a:rPr>
              <a:t>erythema</a:t>
            </a:r>
            <a:r>
              <a:rPr lang="en-GB" sz="2400" dirty="0">
                <a:solidFill>
                  <a:srgbClr val="7030A0"/>
                </a:solidFill>
              </a:rPr>
              <a:t>, </a:t>
            </a:r>
            <a:r>
              <a:rPr lang="en-GB" sz="2400" b="1" dirty="0">
                <a:solidFill>
                  <a:srgbClr val="7030A0"/>
                </a:solidFill>
              </a:rPr>
              <a:t>oedema</a:t>
            </a:r>
            <a:r>
              <a:rPr lang="en-GB" sz="2400" dirty="0">
                <a:solidFill>
                  <a:srgbClr val="7030A0"/>
                </a:solidFill>
              </a:rPr>
              <a:t>, </a:t>
            </a:r>
            <a:r>
              <a:rPr lang="en-GB" sz="2400" b="1" dirty="0">
                <a:solidFill>
                  <a:srgbClr val="7030A0"/>
                </a:solidFill>
              </a:rPr>
              <a:t>scab</a:t>
            </a:r>
            <a:r>
              <a:rPr lang="en-GB" sz="2400" dirty="0">
                <a:solidFill>
                  <a:srgbClr val="7030A0"/>
                </a:solidFill>
              </a:rPr>
              <a:t>       </a:t>
            </a:r>
            <a:r>
              <a:rPr lang="cs-CZ" sz="2400" dirty="0">
                <a:solidFill>
                  <a:srgbClr val="7030A0"/>
                </a:solidFill>
              </a:rPr>
              <a:t>						</a:t>
            </a:r>
            <a:r>
              <a:rPr lang="en-GB" sz="2400" dirty="0">
                <a:solidFill>
                  <a:srgbClr val="7030A0"/>
                </a:solidFill>
              </a:rPr>
              <a:t>(crusts)</a:t>
            </a:r>
          </a:p>
          <a:p>
            <a:pPr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70000"/>
              <a:defRPr sz="2800">
                <a:solidFill>
                  <a:srgbClr val="4E3B30"/>
                </a:solidFill>
              </a:defRPr>
            </a:pPr>
            <a:r>
              <a:rPr lang="en-GB" sz="2400" dirty="0">
                <a:solidFill>
                  <a:srgbClr val="7030A0"/>
                </a:solidFill>
              </a:rPr>
              <a:t>4</a:t>
            </a:r>
            <a:r>
              <a:rPr lang="cs-CZ" sz="2400" dirty="0" err="1">
                <a:solidFill>
                  <a:srgbClr val="7030A0"/>
                </a:solidFill>
              </a:rPr>
              <a:t>th</a:t>
            </a:r>
            <a:r>
              <a:rPr lang="en-GB" sz="2400" dirty="0">
                <a:solidFill>
                  <a:srgbClr val="7030A0"/>
                </a:solidFill>
              </a:rPr>
              <a:t> day after</a:t>
            </a:r>
            <a:r>
              <a:rPr lang="cs-CZ" sz="2400" dirty="0">
                <a:solidFill>
                  <a:srgbClr val="7030A0"/>
                </a:solidFill>
              </a:rPr>
              <a:t>: </a:t>
            </a:r>
            <a:r>
              <a:rPr lang="en-GB" sz="2400" dirty="0">
                <a:solidFill>
                  <a:srgbClr val="7030A0"/>
                </a:solidFill>
              </a:rPr>
              <a:t>small erythema, without oedema and </a:t>
            </a:r>
            <a:r>
              <a:rPr lang="en-GB" sz="2400" b="1" dirty="0">
                <a:solidFill>
                  <a:srgbClr val="7030A0"/>
                </a:solidFill>
              </a:rPr>
              <a:t>separating or peeling scabs</a:t>
            </a:r>
          </a:p>
          <a:p>
            <a:pPr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70000"/>
              <a:defRPr sz="2800">
                <a:solidFill>
                  <a:srgbClr val="4E3B30"/>
                </a:solidFill>
              </a:defRPr>
            </a:pPr>
            <a:r>
              <a:rPr lang="en-GB" sz="2400" dirty="0">
                <a:solidFill>
                  <a:srgbClr val="7030A0"/>
                </a:solidFill>
              </a:rPr>
              <a:t>5</a:t>
            </a:r>
            <a:r>
              <a:rPr lang="cs-CZ" sz="2400" dirty="0" err="1">
                <a:solidFill>
                  <a:srgbClr val="7030A0"/>
                </a:solidFill>
              </a:rPr>
              <a:t>th</a:t>
            </a:r>
            <a:r>
              <a:rPr lang="cs-CZ" sz="2400" dirty="0">
                <a:solidFill>
                  <a:srgbClr val="7030A0"/>
                </a:solidFill>
              </a:rPr>
              <a:t> - </a:t>
            </a:r>
            <a:r>
              <a:rPr lang="en-GB" sz="2400" dirty="0">
                <a:solidFill>
                  <a:srgbClr val="7030A0"/>
                </a:solidFill>
              </a:rPr>
              <a:t>8</a:t>
            </a:r>
            <a:r>
              <a:rPr lang="cs-CZ" sz="2400" dirty="0" err="1">
                <a:solidFill>
                  <a:srgbClr val="7030A0"/>
                </a:solidFill>
              </a:rPr>
              <a:t>th</a:t>
            </a:r>
            <a:r>
              <a:rPr lang="en-GB" sz="2400" dirty="0">
                <a:solidFill>
                  <a:srgbClr val="7030A0"/>
                </a:solidFill>
              </a:rPr>
              <a:t> day</a:t>
            </a:r>
            <a:r>
              <a:rPr lang="cs-CZ" sz="2400" dirty="0">
                <a:solidFill>
                  <a:srgbClr val="7030A0"/>
                </a:solidFill>
              </a:rPr>
              <a:t>: </a:t>
            </a:r>
            <a:r>
              <a:rPr lang="en-GB" sz="2400" dirty="0">
                <a:solidFill>
                  <a:srgbClr val="7030A0"/>
                </a:solidFill>
              </a:rPr>
              <a:t>area around the eyes </a:t>
            </a:r>
            <a:r>
              <a:rPr lang="en-GB" sz="2400" b="1" dirty="0">
                <a:solidFill>
                  <a:srgbClr val="7030A0"/>
                </a:solidFill>
              </a:rPr>
              <a:t>without</a:t>
            </a:r>
            <a:r>
              <a:rPr lang="en-GB" sz="2400" dirty="0">
                <a:solidFill>
                  <a:srgbClr val="7030A0"/>
                </a:solidFill>
              </a:rPr>
              <a:t> the scabs</a:t>
            </a:r>
          </a:p>
          <a:p>
            <a:pPr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70000"/>
              <a:defRPr sz="2800">
                <a:solidFill>
                  <a:srgbClr val="4E3B30"/>
                </a:solidFill>
              </a:defRPr>
            </a:pPr>
            <a:r>
              <a:rPr lang="en-GB" sz="2400" dirty="0">
                <a:solidFill>
                  <a:srgbClr val="7030A0"/>
                </a:solidFill>
              </a:rPr>
              <a:t>without any </a:t>
            </a:r>
            <a:r>
              <a:rPr lang="en-GB" sz="2400" b="1" dirty="0">
                <a:solidFill>
                  <a:srgbClr val="7030A0"/>
                </a:solidFill>
              </a:rPr>
              <a:t>different</a:t>
            </a:r>
            <a:r>
              <a:rPr lang="en-GB" sz="2400" dirty="0">
                <a:solidFill>
                  <a:srgbClr val="7030A0"/>
                </a:solidFill>
              </a:rPr>
              <a:t> </a:t>
            </a:r>
            <a:r>
              <a:rPr lang="en-GB" sz="2400" b="1" dirty="0">
                <a:solidFill>
                  <a:srgbClr val="7030A0"/>
                </a:solidFill>
              </a:rPr>
              <a:t>colours</a:t>
            </a:r>
            <a:r>
              <a:rPr lang="en-GB" sz="2400" dirty="0">
                <a:solidFill>
                  <a:srgbClr val="7030A0"/>
                </a:solidFill>
              </a:rPr>
              <a:t> of treated area</a:t>
            </a:r>
          </a:p>
          <a:p>
            <a:pPr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70000"/>
              <a:defRPr sz="2800">
                <a:solidFill>
                  <a:srgbClr val="4E3B30"/>
                </a:solidFill>
              </a:defRPr>
            </a:pPr>
            <a:r>
              <a:rPr lang="en-GB" sz="2400" dirty="0">
                <a:solidFill>
                  <a:srgbClr val="7030A0"/>
                </a:solidFill>
              </a:rPr>
              <a:t>patient can apply make-up</a:t>
            </a:r>
          </a:p>
          <a:p>
            <a:pPr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70000"/>
              <a:defRPr sz="2800">
                <a:solidFill>
                  <a:srgbClr val="4E3B30"/>
                </a:solidFill>
              </a:defRPr>
            </a:pPr>
            <a:r>
              <a:rPr lang="en-GB" sz="2400" dirty="0">
                <a:solidFill>
                  <a:srgbClr val="7030A0"/>
                </a:solidFill>
              </a:rPr>
              <a:t>seeing </a:t>
            </a:r>
            <a:r>
              <a:rPr lang="en-GB" sz="2400" b="1" dirty="0">
                <a:solidFill>
                  <a:srgbClr val="7030A0"/>
                </a:solidFill>
              </a:rPr>
              <a:t>rejuvenation</a:t>
            </a:r>
            <a:r>
              <a:rPr lang="en-GB" sz="2400" dirty="0">
                <a:solidFill>
                  <a:srgbClr val="7030A0"/>
                </a:solidFill>
              </a:rPr>
              <a:t> skin, </a:t>
            </a:r>
            <a:r>
              <a:rPr lang="en-GB" sz="2400" b="1" dirty="0">
                <a:solidFill>
                  <a:srgbClr val="7030A0"/>
                </a:solidFill>
              </a:rPr>
              <a:t>reduced</a:t>
            </a:r>
            <a:r>
              <a:rPr lang="en-GB" sz="2400" dirty="0">
                <a:solidFill>
                  <a:srgbClr val="7030A0"/>
                </a:solidFill>
              </a:rPr>
              <a:t> wrinkles,</a:t>
            </a:r>
            <a:r>
              <a:rPr lang="sk-SK" sz="2400" dirty="0">
                <a:solidFill>
                  <a:srgbClr val="7030A0"/>
                </a:solidFill>
              </a:rPr>
              <a:t> </a:t>
            </a:r>
            <a:r>
              <a:rPr lang="en-GB" sz="2400" dirty="0">
                <a:solidFill>
                  <a:srgbClr val="7030A0"/>
                </a:solidFill>
              </a:rPr>
              <a:t>skin </a:t>
            </a:r>
            <a:r>
              <a:rPr lang="en-GB" sz="2400" b="1" dirty="0">
                <a:solidFill>
                  <a:srgbClr val="7030A0"/>
                </a:solidFill>
              </a:rPr>
              <a:t>tightening</a:t>
            </a:r>
          </a:p>
          <a:p>
            <a:endParaRPr lang="en-GB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3986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1847849" y="581125"/>
            <a:ext cx="5790907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GB" sz="32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Recommendation</a:t>
            </a:r>
            <a:endParaRPr sz="3200" b="1" dirty="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7951825" y="777925"/>
            <a:ext cx="661500" cy="1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str. xx/xx</a:t>
            </a:r>
            <a:endParaRPr sz="100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Zástupný objekt pre text 2">
            <a:extLst>
              <a:ext uri="{FF2B5EF4-FFF2-40B4-BE49-F238E27FC236}">
                <a16:creationId xmlns:a16="http://schemas.microsoft.com/office/drawing/2014/main" id="{6FB7C7BF-5A8F-45F0-B13B-FBB6C0BE3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524875"/>
            <a:ext cx="8520600" cy="4555200"/>
          </a:xfrm>
        </p:spPr>
        <p:txBody>
          <a:bodyPr/>
          <a:lstStyle/>
          <a:p>
            <a:pPr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70000"/>
              <a:defRPr sz="2800">
                <a:solidFill>
                  <a:srgbClr val="4E3B30"/>
                </a:solidFill>
              </a:defRPr>
            </a:pPr>
            <a:r>
              <a:rPr lang="en-GB" sz="2400" dirty="0">
                <a:solidFill>
                  <a:srgbClr val="7030A0"/>
                </a:solidFill>
              </a:rPr>
              <a:t>apply </a:t>
            </a:r>
            <a:r>
              <a:rPr lang="en-GB" sz="2400" dirty="0" err="1">
                <a:solidFill>
                  <a:srgbClr val="7030A0"/>
                </a:solidFill>
              </a:rPr>
              <a:t>suncream</a:t>
            </a:r>
            <a:r>
              <a:rPr lang="en-GB" sz="2400" dirty="0">
                <a:solidFill>
                  <a:srgbClr val="7030A0"/>
                </a:solidFill>
              </a:rPr>
              <a:t> SPF 50+</a:t>
            </a:r>
          </a:p>
          <a:p>
            <a:pPr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70000"/>
              <a:defRPr sz="2800">
                <a:solidFill>
                  <a:srgbClr val="4E3B30"/>
                </a:solidFill>
              </a:defRPr>
            </a:pPr>
            <a:endParaRPr lang="en-GB" sz="2400" dirty="0">
              <a:solidFill>
                <a:srgbClr val="7030A0"/>
              </a:solidFill>
            </a:endParaRPr>
          </a:p>
          <a:p>
            <a:pPr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70000"/>
              <a:defRPr sz="2800">
                <a:solidFill>
                  <a:srgbClr val="4E3B30"/>
                </a:solidFill>
              </a:defRPr>
            </a:pPr>
            <a:r>
              <a:rPr lang="cs-CZ" sz="2400" dirty="0">
                <a:solidFill>
                  <a:srgbClr val="7030A0"/>
                </a:solidFill>
              </a:rPr>
              <a:t>use</a:t>
            </a:r>
            <a:r>
              <a:rPr lang="en-GB" sz="2400" dirty="0">
                <a:solidFill>
                  <a:srgbClr val="7030A0"/>
                </a:solidFill>
              </a:rPr>
              <a:t> sunglasses</a:t>
            </a:r>
            <a:br>
              <a:rPr lang="sk-SK" sz="2400" dirty="0">
                <a:solidFill>
                  <a:srgbClr val="7030A0"/>
                </a:solidFill>
              </a:rPr>
            </a:br>
            <a:r>
              <a:rPr lang="en-GB" sz="2400" dirty="0">
                <a:solidFill>
                  <a:srgbClr val="7030A0"/>
                </a:solidFill>
              </a:rPr>
              <a:t>                                about 2 months</a:t>
            </a:r>
          </a:p>
          <a:p>
            <a:pPr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70000"/>
              <a:defRPr sz="2800">
                <a:solidFill>
                  <a:srgbClr val="4E3B30"/>
                </a:solidFill>
              </a:defRPr>
            </a:pPr>
            <a:endParaRPr lang="en-GB" sz="2400" dirty="0">
              <a:solidFill>
                <a:srgbClr val="7030A0"/>
              </a:solidFill>
            </a:endParaRPr>
          </a:p>
          <a:p>
            <a:pPr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70000"/>
              <a:defRPr sz="2800">
                <a:solidFill>
                  <a:srgbClr val="4E3B30"/>
                </a:solidFill>
              </a:defRPr>
            </a:pPr>
            <a:r>
              <a:rPr lang="en-GB" sz="2400" dirty="0">
                <a:solidFill>
                  <a:srgbClr val="7030A0"/>
                </a:solidFill>
              </a:rPr>
              <a:t>the top results after 2-3 months</a:t>
            </a:r>
          </a:p>
          <a:p>
            <a:pPr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70000"/>
              <a:defRPr sz="2800">
                <a:solidFill>
                  <a:srgbClr val="4E3B30"/>
                </a:solidFill>
              </a:defRPr>
            </a:pPr>
            <a:endParaRPr lang="en-GB" sz="2400" dirty="0">
              <a:solidFill>
                <a:srgbClr val="7030A0"/>
              </a:solidFill>
            </a:endParaRPr>
          </a:p>
          <a:p>
            <a:pPr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70000"/>
              <a:defRPr sz="2800">
                <a:solidFill>
                  <a:srgbClr val="4E3B30"/>
                </a:solidFill>
              </a:defRPr>
            </a:pPr>
            <a:r>
              <a:rPr lang="en-GB" sz="2400" dirty="0">
                <a:solidFill>
                  <a:srgbClr val="7030A0"/>
                </a:solidFill>
              </a:rPr>
              <a:t>for benefit can use cosmetic treatment with   Jett Plasma Lift </a:t>
            </a:r>
          </a:p>
          <a:p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6" name="Shape 188">
            <a:extLst>
              <a:ext uri="{FF2B5EF4-FFF2-40B4-BE49-F238E27FC236}">
                <a16:creationId xmlns:a16="http://schemas.microsoft.com/office/drawing/2014/main" id="{65498135-977E-4139-A1E5-CDF69B52CCA0}"/>
              </a:ext>
            </a:extLst>
          </p:cNvPr>
          <p:cNvSpPr/>
          <p:nvPr/>
        </p:nvSpPr>
        <p:spPr>
          <a:xfrm>
            <a:off x="6558669" y="1934239"/>
            <a:ext cx="731522" cy="1201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1757"/>
                </a:moveTo>
                <a:cubicBezTo>
                  <a:pt x="21600" y="7080"/>
                  <a:pt x="11929" y="3289"/>
                  <a:pt x="0" y="3289"/>
                </a:cubicBezTo>
                <a:lnTo>
                  <a:pt x="0" y="0"/>
                </a:lnTo>
                <a:cubicBezTo>
                  <a:pt x="11929" y="0"/>
                  <a:pt x="21600" y="3791"/>
                  <a:pt x="21600" y="8468"/>
                </a:cubicBezTo>
                <a:lnTo>
                  <a:pt x="21600" y="11757"/>
                </a:lnTo>
                <a:cubicBezTo>
                  <a:pt x="21600" y="15618"/>
                  <a:pt x="14937" y="18990"/>
                  <a:pt x="5400" y="19956"/>
                </a:cubicBezTo>
                <a:lnTo>
                  <a:pt x="5400" y="21600"/>
                </a:lnTo>
                <a:lnTo>
                  <a:pt x="0" y="18580"/>
                </a:lnTo>
                <a:lnTo>
                  <a:pt x="5400" y="15023"/>
                </a:lnTo>
                <a:lnTo>
                  <a:pt x="5400" y="16667"/>
                </a:lnTo>
                <a:lnTo>
                  <a:pt x="5400" y="16667"/>
                </a:lnTo>
                <a:cubicBezTo>
                  <a:pt x="13439" y="15853"/>
                  <a:pt x="19577" y="13305"/>
                  <a:pt x="21189" y="10112"/>
                </a:cubicBezTo>
              </a:path>
            </a:pathLst>
          </a:custGeom>
          <a:solidFill>
            <a:srgbClr val="7030A0"/>
          </a:solidFill>
          <a:ln w="25400" cap="flat">
            <a:solidFill>
              <a:srgbClr val="7030A0"/>
            </a:solidFill>
            <a:prstDash val="solid"/>
            <a:round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02891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1847850" y="581125"/>
            <a:ext cx="3969900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500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J</a:t>
            </a:r>
            <a:r>
              <a:rPr lang="sk-SK" sz="2500" dirty="0" err="1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ett</a:t>
            </a:r>
            <a:r>
              <a:rPr lang="sk-SK" sz="2500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 Medical</a:t>
            </a:r>
            <a:endParaRPr sz="2500" dirty="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7951825" y="777925"/>
            <a:ext cx="661500" cy="1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str. xx/xx</a:t>
            </a:r>
            <a:endParaRPr sz="100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Zástupný objekt pre text 2">
            <a:extLst>
              <a:ext uri="{FF2B5EF4-FFF2-40B4-BE49-F238E27FC236}">
                <a16:creationId xmlns:a16="http://schemas.microsoft.com/office/drawing/2014/main" id="{6FB7C7BF-5A8F-45F0-B13B-FBB6C0BE3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184941"/>
            <a:ext cx="8520600" cy="4555200"/>
          </a:xfrm>
        </p:spPr>
        <p:txBody>
          <a:bodyPr/>
          <a:lstStyle/>
          <a:p>
            <a:pPr marL="114300" indent="0" algn="ctr">
              <a:buNone/>
            </a:pPr>
            <a:r>
              <a:rPr lang="cs-CZ" sz="4400" kern="1200" dirty="0">
                <a:solidFill>
                  <a:srgbClr val="7030A0"/>
                </a:solidFill>
                <a:latin typeface="Calibri"/>
                <a:ea typeface="+mj-ea"/>
                <a:cs typeface="+mj-cs"/>
              </a:rPr>
              <a:t>Use </a:t>
            </a:r>
            <a:r>
              <a:rPr lang="cs-CZ" sz="4400" kern="1200" dirty="0" err="1">
                <a:solidFill>
                  <a:srgbClr val="7030A0"/>
                </a:solidFill>
                <a:latin typeface="Calibri"/>
                <a:ea typeface="+mj-ea"/>
                <a:cs typeface="+mj-cs"/>
              </a:rPr>
              <a:t>of</a:t>
            </a:r>
            <a:br>
              <a:rPr lang="cs-CZ" sz="4800" kern="1200" dirty="0">
                <a:solidFill>
                  <a:srgbClr val="7030A0"/>
                </a:solidFill>
                <a:latin typeface="Calibri"/>
                <a:ea typeface="+mj-ea"/>
                <a:cs typeface="+mj-cs"/>
              </a:rPr>
            </a:br>
            <a:r>
              <a:rPr lang="cs-CZ" sz="6700" kern="1200" dirty="0">
                <a:solidFill>
                  <a:srgbClr val="7030A0"/>
                </a:solidFill>
                <a:latin typeface="Calibri"/>
                <a:ea typeface="+mj-ea"/>
                <a:cs typeface="+mj-cs"/>
              </a:rPr>
              <a:t>JETT Plasma Lift Medical</a:t>
            </a:r>
            <a:br>
              <a:rPr lang="cs-CZ" sz="4800" kern="1200" dirty="0">
                <a:solidFill>
                  <a:srgbClr val="7030A0"/>
                </a:solidFill>
                <a:latin typeface="Calibri"/>
                <a:ea typeface="+mj-ea"/>
                <a:cs typeface="+mj-cs"/>
              </a:rPr>
            </a:br>
            <a:r>
              <a:rPr lang="cs-CZ" sz="4400" kern="1200" dirty="0">
                <a:solidFill>
                  <a:srgbClr val="7030A0"/>
                </a:solidFill>
                <a:latin typeface="Calibri"/>
                <a:ea typeface="+mj-ea"/>
                <a:cs typeface="+mj-cs"/>
              </a:rPr>
              <a:t>in</a:t>
            </a:r>
            <a:br>
              <a:rPr lang="cs-CZ" sz="4400" kern="1200" dirty="0">
                <a:solidFill>
                  <a:srgbClr val="7030A0"/>
                </a:solidFill>
                <a:latin typeface="Calibri"/>
                <a:ea typeface="+mj-ea"/>
                <a:cs typeface="+mj-cs"/>
              </a:rPr>
            </a:br>
            <a:r>
              <a:rPr lang="cs-CZ" sz="5400" b="1" kern="1200" dirty="0">
                <a:solidFill>
                  <a:srgbClr val="7030A0"/>
                </a:solidFill>
                <a:latin typeface="Calibri"/>
                <a:ea typeface="+mj-ea"/>
                <a:cs typeface="+mj-cs"/>
              </a:rPr>
              <a:t>DERMATOLOGY</a:t>
            </a:r>
            <a:endParaRPr lang="en-GB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1847849" y="581125"/>
            <a:ext cx="5790907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GB" sz="32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After the treatment</a:t>
            </a:r>
            <a:endParaRPr sz="3200" b="1" dirty="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7951825" y="777925"/>
            <a:ext cx="661500" cy="1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str. xx/xx</a:t>
            </a:r>
            <a:endParaRPr sz="100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" name="image7.jpg" descr="C:\Users\Veronika\Desktop\Plasma Jett hard blepharoplastika\IMG_3680.jpg">
            <a:extLst>
              <a:ext uri="{FF2B5EF4-FFF2-40B4-BE49-F238E27FC236}">
                <a16:creationId xmlns:a16="http://schemas.microsoft.com/office/drawing/2014/main" id="{9FF070C2-5915-4962-AFB2-B866715C89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98375" y="1329909"/>
            <a:ext cx="3657601" cy="2398777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image8.jpg" descr="C:\Users\Veronika\Desktop\Plasma Jett hard blepharoplastika\IMG_3698.jpg">
            <a:extLst>
              <a:ext uri="{FF2B5EF4-FFF2-40B4-BE49-F238E27FC236}">
                <a16:creationId xmlns:a16="http://schemas.microsoft.com/office/drawing/2014/main" id="{8AF48C5F-B1C1-4A16-9480-C2437FC2210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/>
          </a:blip>
          <a:srcRect r="1978"/>
          <a:stretch>
            <a:fillRect/>
          </a:stretch>
        </p:blipFill>
        <p:spPr>
          <a:xfrm>
            <a:off x="4644008" y="1320978"/>
            <a:ext cx="3566544" cy="2438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image9.jpg" descr="C:\Users\Veronika\Desktop\Plasma Jett hard blepharoplastika\IMG_3709.jpg">
            <a:extLst>
              <a:ext uri="{FF2B5EF4-FFF2-40B4-BE49-F238E27FC236}">
                <a16:creationId xmlns:a16="http://schemas.microsoft.com/office/drawing/2014/main" id="{B75D676C-2A4D-471C-B0AB-8BA80471517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98375" y="3856994"/>
            <a:ext cx="3657601" cy="24177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image10.jpg" descr="C:\Users\Veronika\Desktop\Plasma Jett hard blepharoplastika\P3040044.JPG">
            <a:extLst>
              <a:ext uri="{FF2B5EF4-FFF2-40B4-BE49-F238E27FC236}">
                <a16:creationId xmlns:a16="http://schemas.microsoft.com/office/drawing/2014/main" id="{9014EC59-4D28-4612-A29E-A771D3ECA6F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4860032" y="3796098"/>
            <a:ext cx="3304332" cy="2478663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6979234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1847849" y="581125"/>
            <a:ext cx="5790907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GB" sz="32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Pictures 4 days after</a:t>
            </a:r>
            <a:endParaRPr sz="3200" b="1" dirty="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7951825" y="777925"/>
            <a:ext cx="661500" cy="1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str. xx/xx</a:t>
            </a:r>
            <a:endParaRPr sz="100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" name="image11.jpg" descr="C:\Users\Veronika\Desktop\Plasma Jett hard blepharoplastika\P3070060.JPG">
            <a:extLst>
              <a:ext uri="{FF2B5EF4-FFF2-40B4-BE49-F238E27FC236}">
                <a16:creationId xmlns:a16="http://schemas.microsoft.com/office/drawing/2014/main" id="{B097C253-505C-4A4A-A5C2-F088B6AD21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44898" y="1333496"/>
            <a:ext cx="3710551" cy="2597782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image12.jpg" descr="C:\Users\Veronika\Desktop\Plasma Jett hard blepharoplastika\P3070064.JPG">
            <a:extLst>
              <a:ext uri="{FF2B5EF4-FFF2-40B4-BE49-F238E27FC236}">
                <a16:creationId xmlns:a16="http://schemas.microsoft.com/office/drawing/2014/main" id="{1E727B70-A80F-4802-B910-5926A7B2072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748122" y="1316795"/>
            <a:ext cx="3797683" cy="2598918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image13.jpg" descr="C:\Users\Veronika\Desktop\Plasma Jett hard blepharoplastika\P3070066.JPG">
            <a:extLst>
              <a:ext uri="{FF2B5EF4-FFF2-40B4-BE49-F238E27FC236}">
                <a16:creationId xmlns:a16="http://schemas.microsoft.com/office/drawing/2014/main" id="{310A1218-0DC5-411F-9FB3-511FE801D3A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917380" y="4015948"/>
            <a:ext cx="3611945" cy="246560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8968913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1847849" y="581125"/>
            <a:ext cx="5790907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GB" sz="32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Pictures 3 months after</a:t>
            </a:r>
            <a:endParaRPr sz="3200" b="1" dirty="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7951825" y="777925"/>
            <a:ext cx="661500" cy="1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str. xx/xx</a:t>
            </a:r>
            <a:endParaRPr sz="100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" name="image17.jpeg" descr="C:\Users\Veronika\Desktop\Plasma Jett hard blepharoplastika\IMG_23.jpg">
            <a:extLst>
              <a:ext uri="{FF2B5EF4-FFF2-40B4-BE49-F238E27FC236}">
                <a16:creationId xmlns:a16="http://schemas.microsoft.com/office/drawing/2014/main" id="{06BAD0A1-E967-49F9-A1B6-71340E3200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03215" y="1345776"/>
            <a:ext cx="5112568" cy="2685249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image18.jpg" descr="C:\Users\Veronika\Desktop\Plasma Jett hard blepharoplastika\IMG_24.jpg">
            <a:extLst>
              <a:ext uri="{FF2B5EF4-FFF2-40B4-BE49-F238E27FC236}">
                <a16:creationId xmlns:a16="http://schemas.microsoft.com/office/drawing/2014/main" id="{31EF8EEF-09A3-4BA3-905B-DA029E887FF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564115" y="4082078"/>
            <a:ext cx="2750574" cy="2420888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image19.jpg" descr="C:\Users\Veronika\Desktop\Plasma Jett hard blepharoplastika\po 3 měs. (.jpg">
            <a:extLst>
              <a:ext uri="{FF2B5EF4-FFF2-40B4-BE49-F238E27FC236}">
                <a16:creationId xmlns:a16="http://schemas.microsoft.com/office/drawing/2014/main" id="{783A53D9-B233-464F-A64D-9E0AE25AC61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759650" y="2278540"/>
            <a:ext cx="2747642" cy="352839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4094060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1847849" y="581125"/>
            <a:ext cx="5790907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GB" sz="32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Before/After</a:t>
            </a:r>
            <a:endParaRPr sz="3200" b="1" dirty="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7951825" y="777925"/>
            <a:ext cx="661500" cy="1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str. xx/xx</a:t>
            </a:r>
            <a:endParaRPr sz="100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" name="image20.jpeg" descr="C:\Users\Veronika\Desktop\Plasma Jett hard blepharoplastika\IMG_3680.jpg">
            <a:extLst>
              <a:ext uri="{FF2B5EF4-FFF2-40B4-BE49-F238E27FC236}">
                <a16:creationId xmlns:a16="http://schemas.microsoft.com/office/drawing/2014/main" id="{A4545D35-70B6-4F77-BB05-F62BFDDDD1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11627" y="1352142"/>
            <a:ext cx="4249013" cy="2304256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image17.jpeg" descr="C:\Users\Veronika\Desktop\Plasma Jett hard blepharoplastika\IMG_23.jpg">
            <a:extLst>
              <a:ext uri="{FF2B5EF4-FFF2-40B4-BE49-F238E27FC236}">
                <a16:creationId xmlns:a16="http://schemas.microsoft.com/office/drawing/2014/main" id="{3255C097-9D33-473E-8553-19A616A8D99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712173" y="3708502"/>
            <a:ext cx="4695645" cy="246627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4735155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1847849" y="581125"/>
            <a:ext cx="5790907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GB" sz="32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Conclusion</a:t>
            </a:r>
            <a:endParaRPr sz="3200" b="1" dirty="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7951825" y="777925"/>
            <a:ext cx="661500" cy="1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str. xx/xx</a:t>
            </a:r>
            <a:endParaRPr sz="100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Zástupný objekt pre text 2">
            <a:extLst>
              <a:ext uri="{FF2B5EF4-FFF2-40B4-BE49-F238E27FC236}">
                <a16:creationId xmlns:a16="http://schemas.microsoft.com/office/drawing/2014/main" id="{6FB7C7BF-5A8F-45F0-B13B-FBB6C0BE3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524875"/>
            <a:ext cx="8520600" cy="4555200"/>
          </a:xfrm>
        </p:spPr>
        <p:txBody>
          <a:bodyPr/>
          <a:lstStyle/>
          <a:p>
            <a:pPr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70000"/>
              <a:defRPr sz="2800">
                <a:solidFill>
                  <a:srgbClr val="4E3B30"/>
                </a:solidFill>
              </a:defRPr>
            </a:pPr>
            <a:r>
              <a:rPr lang="en-GB" dirty="0">
                <a:solidFill>
                  <a:srgbClr val="7030A0"/>
                </a:solidFill>
              </a:rPr>
              <a:t>excellent results</a:t>
            </a:r>
          </a:p>
          <a:p>
            <a:pPr>
              <a:spcBef>
                <a:spcPts val="600"/>
              </a:spcBef>
              <a:buClr>
                <a:schemeClr val="accent1"/>
              </a:buClr>
              <a:buSzPct val="70000"/>
              <a:defRPr sz="2800">
                <a:solidFill>
                  <a:srgbClr val="4E3B30"/>
                </a:solidFill>
              </a:defRPr>
            </a:pPr>
            <a:endParaRPr lang="en-GB" dirty="0">
              <a:solidFill>
                <a:srgbClr val="7030A0"/>
              </a:solidFill>
            </a:endParaRPr>
          </a:p>
          <a:p>
            <a:pPr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70000"/>
              <a:defRPr sz="2800">
                <a:solidFill>
                  <a:srgbClr val="4E3B30"/>
                </a:solidFill>
              </a:defRPr>
            </a:pPr>
            <a:r>
              <a:rPr lang="en-GB" dirty="0">
                <a:solidFill>
                  <a:srgbClr val="7030A0"/>
                </a:solidFill>
              </a:rPr>
              <a:t>absolutely safe </a:t>
            </a:r>
            <a:r>
              <a:rPr lang="en-GB" sz="2400" dirty="0">
                <a:solidFill>
                  <a:srgbClr val="7030A0"/>
                </a:solidFill>
              </a:rPr>
              <a:t>(ophthalmologist examination</a:t>
            </a:r>
          </a:p>
          <a:p>
            <a:pPr marL="400050" lvl="1" indent="0">
              <a:spcBef>
                <a:spcPts val="600"/>
              </a:spcBef>
              <a:buClr>
                <a:schemeClr val="accent1"/>
              </a:buClr>
              <a:buSzPct val="70000"/>
              <a:buNone/>
              <a:defRPr sz="2800">
                <a:solidFill>
                  <a:srgbClr val="4E3B30"/>
                </a:solidFill>
              </a:defRPr>
            </a:pPr>
            <a:r>
              <a:rPr lang="en-GB" sz="2400" dirty="0">
                <a:solidFill>
                  <a:srgbClr val="7030A0"/>
                </a:solidFill>
              </a:rPr>
              <a:t>after treatment, eyes without any problems, any damage)</a:t>
            </a:r>
          </a:p>
          <a:p>
            <a:pPr>
              <a:spcBef>
                <a:spcPts val="600"/>
              </a:spcBef>
              <a:buClr>
                <a:schemeClr val="accent1"/>
              </a:buClr>
              <a:buSzPct val="70000"/>
              <a:defRPr sz="2800">
                <a:solidFill>
                  <a:srgbClr val="4E3B30"/>
                </a:solidFill>
              </a:defRPr>
            </a:pPr>
            <a:endParaRPr lang="en-GB" dirty="0">
              <a:solidFill>
                <a:srgbClr val="7030A0"/>
              </a:solidFill>
            </a:endParaRPr>
          </a:p>
          <a:p>
            <a:pPr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70000"/>
              <a:defRPr sz="2800">
                <a:solidFill>
                  <a:srgbClr val="4E3B30"/>
                </a:solidFill>
              </a:defRPr>
            </a:pPr>
            <a:r>
              <a:rPr lang="en-GB" dirty="0">
                <a:solidFill>
                  <a:srgbClr val="7030A0"/>
                </a:solidFill>
              </a:rPr>
              <a:t>possibility treatment </a:t>
            </a:r>
            <a:r>
              <a:rPr lang="cs-CZ" dirty="0" err="1">
                <a:solidFill>
                  <a:srgbClr val="7030A0"/>
                </a:solidFill>
              </a:rPr>
              <a:t>of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en-GB" dirty="0">
                <a:solidFill>
                  <a:srgbClr val="7030A0"/>
                </a:solidFill>
              </a:rPr>
              <a:t>delicate area of the eyes</a:t>
            </a:r>
          </a:p>
          <a:p>
            <a:pPr>
              <a:spcBef>
                <a:spcPts val="600"/>
              </a:spcBef>
              <a:buClr>
                <a:schemeClr val="accent1"/>
              </a:buClr>
              <a:buSzPct val="70000"/>
              <a:defRPr sz="2800">
                <a:solidFill>
                  <a:srgbClr val="4E3B30"/>
                </a:solidFill>
              </a:defRPr>
            </a:pPr>
            <a:endParaRPr lang="en-GB" dirty="0">
              <a:solidFill>
                <a:srgbClr val="7030A0"/>
              </a:solidFill>
            </a:endParaRPr>
          </a:p>
          <a:p>
            <a:pPr>
              <a:spcBef>
                <a:spcPts val="600"/>
              </a:spcBef>
              <a:buClr>
                <a:schemeClr val="bg1">
                  <a:lumMod val="50000"/>
                </a:schemeClr>
              </a:buClr>
              <a:buSzPct val="70000"/>
              <a:defRPr sz="2800">
                <a:solidFill>
                  <a:srgbClr val="4E3B30"/>
                </a:solidFill>
              </a:defRPr>
            </a:pPr>
            <a:r>
              <a:rPr lang="en-GB" dirty="0">
                <a:solidFill>
                  <a:srgbClr val="7030A0"/>
                </a:solidFill>
              </a:rPr>
              <a:t>patient‘s satisfaction</a:t>
            </a:r>
          </a:p>
          <a:p>
            <a:endParaRPr lang="en-GB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0491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1847850" y="581125"/>
            <a:ext cx="4904642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GB" sz="32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JETT Plasma Lift Medical</a:t>
            </a:r>
            <a:endParaRPr sz="3200" b="1" dirty="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7951825" y="777925"/>
            <a:ext cx="661500" cy="1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str. xx/xx</a:t>
            </a:r>
            <a:endParaRPr sz="100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Zástupný objekt pre text 2">
            <a:extLst>
              <a:ext uri="{FF2B5EF4-FFF2-40B4-BE49-F238E27FC236}">
                <a16:creationId xmlns:a16="http://schemas.microsoft.com/office/drawing/2014/main" id="{6FB7C7BF-5A8F-45F0-B13B-FBB6C0BE3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524875"/>
            <a:ext cx="8520600" cy="4555200"/>
          </a:xfrm>
        </p:spPr>
        <p:txBody>
          <a:bodyPr/>
          <a:lstStyle/>
          <a:p>
            <a:r>
              <a:rPr lang="en-GB" sz="2400" dirty="0">
                <a:solidFill>
                  <a:srgbClr val="7030A0"/>
                </a:solidFill>
              </a:rPr>
              <a:t>J</a:t>
            </a:r>
            <a:r>
              <a:rPr lang="cs-CZ" sz="2400" dirty="0">
                <a:solidFill>
                  <a:srgbClr val="7030A0"/>
                </a:solidFill>
              </a:rPr>
              <a:t>ETT</a:t>
            </a:r>
            <a:r>
              <a:rPr lang="en-GB" sz="2400" dirty="0">
                <a:solidFill>
                  <a:srgbClr val="7030A0"/>
                </a:solidFill>
              </a:rPr>
              <a:t> Plasma Lift Medical is a smart portable </a:t>
            </a:r>
            <a:r>
              <a:rPr lang="en-GB" sz="2400" b="1" u="sng" dirty="0">
                <a:solidFill>
                  <a:srgbClr val="7030A0"/>
                </a:solidFill>
              </a:rPr>
              <a:t>DC (direct current) electric plasma. </a:t>
            </a:r>
          </a:p>
          <a:p>
            <a:endParaRPr lang="en-GB" dirty="0">
              <a:solidFill>
                <a:srgbClr val="7030A0"/>
              </a:solidFill>
            </a:endParaRPr>
          </a:p>
        </p:txBody>
      </p:sp>
      <p:pic>
        <p:nvPicPr>
          <p:cNvPr id="5" name="image3.png" descr="C:\Users\Gabriela\Desktop\brigáda\navod k použití\jett_final.png">
            <a:extLst>
              <a:ext uri="{FF2B5EF4-FFF2-40B4-BE49-F238E27FC236}">
                <a16:creationId xmlns:a16="http://schemas.microsoft.com/office/drawing/2014/main" id="{8D2EBB25-2BA1-4CDD-8BCA-B541B6CC53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317949" y="2901826"/>
            <a:ext cx="6633876" cy="2976101"/>
          </a:xfrm>
          <a:prstGeom prst="rect">
            <a:avLst/>
          </a:prstGeom>
          <a:ln w="12700">
            <a:miter lim="400000"/>
          </a:ln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4118719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1847850" y="581125"/>
            <a:ext cx="3969900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sk-SK" sz="36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Plasma</a:t>
            </a:r>
            <a:endParaRPr sz="3600" b="1" dirty="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7951825" y="777925"/>
            <a:ext cx="661500" cy="1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str. xx/xx</a:t>
            </a:r>
            <a:endParaRPr sz="100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Zástupný objekt pre text 2">
            <a:extLst>
              <a:ext uri="{FF2B5EF4-FFF2-40B4-BE49-F238E27FC236}">
                <a16:creationId xmlns:a16="http://schemas.microsoft.com/office/drawing/2014/main" id="{6FB7C7BF-5A8F-45F0-B13B-FBB6C0BE3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524875"/>
            <a:ext cx="8520600" cy="4555200"/>
          </a:xfrm>
        </p:spPr>
        <p:txBody>
          <a:bodyPr/>
          <a:lstStyle/>
          <a:p>
            <a:r>
              <a:rPr lang="en-GB" sz="2800" u="sng" dirty="0">
                <a:solidFill>
                  <a:srgbClr val="7030A0"/>
                </a:solidFill>
              </a:rPr>
              <a:t>Electric plasma is a ionized gas in the air </a:t>
            </a:r>
            <a:r>
              <a:rPr lang="en-GB" sz="2800" dirty="0">
                <a:solidFill>
                  <a:srgbClr val="7030A0"/>
                </a:solidFill>
              </a:rPr>
              <a:t>(containing free electrons), created by voltage about </a:t>
            </a:r>
            <a:r>
              <a:rPr lang="en-GB" sz="2800" b="1" dirty="0">
                <a:solidFill>
                  <a:srgbClr val="7030A0"/>
                </a:solidFill>
              </a:rPr>
              <a:t>5000 V</a:t>
            </a:r>
            <a:r>
              <a:rPr lang="en-GB" sz="2800" dirty="0">
                <a:solidFill>
                  <a:srgbClr val="7030A0"/>
                </a:solidFill>
              </a:rPr>
              <a:t>, which is between the tip of the device and skin of a patient and maintaining distance of </a:t>
            </a:r>
            <a:r>
              <a:rPr lang="en-GB" sz="2800" b="1" dirty="0">
                <a:solidFill>
                  <a:srgbClr val="7030A0"/>
                </a:solidFill>
              </a:rPr>
              <a:t>1-2mm</a:t>
            </a:r>
            <a:r>
              <a:rPr lang="en-GB" sz="2800" dirty="0">
                <a:solidFill>
                  <a:srgbClr val="7030A0"/>
                </a:solidFill>
              </a:rPr>
              <a:t>.</a:t>
            </a:r>
          </a:p>
          <a:p>
            <a:endParaRPr lang="en-GB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771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1847850" y="581125"/>
            <a:ext cx="3969900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GB" sz="32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DC fulguration </a:t>
            </a:r>
            <a:endParaRPr sz="3200" b="1" dirty="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7951825" y="777925"/>
            <a:ext cx="661500" cy="1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str. xx/xx</a:t>
            </a:r>
            <a:endParaRPr sz="100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Zástupný objekt pre text 2">
            <a:extLst>
              <a:ext uri="{FF2B5EF4-FFF2-40B4-BE49-F238E27FC236}">
                <a16:creationId xmlns:a16="http://schemas.microsoft.com/office/drawing/2014/main" id="{6FB7C7BF-5A8F-45F0-B13B-FBB6C0BE3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524875"/>
            <a:ext cx="8520600" cy="4555200"/>
          </a:xfrm>
        </p:spPr>
        <p:txBody>
          <a:bodyPr/>
          <a:lstStyle/>
          <a:p>
            <a:r>
              <a:rPr lang="en-GB" sz="2000" dirty="0">
                <a:solidFill>
                  <a:srgbClr val="7030A0"/>
                </a:solidFill>
              </a:rPr>
              <a:t>The main effects are achieved with “a plasma discharge” generated by DC voltage.</a:t>
            </a:r>
          </a:p>
          <a:p>
            <a:endParaRPr lang="en-GB" sz="2000" dirty="0">
              <a:solidFill>
                <a:srgbClr val="7030A0"/>
              </a:solidFill>
            </a:endParaRPr>
          </a:p>
          <a:p>
            <a:r>
              <a:rPr lang="en-GB" sz="2000" dirty="0">
                <a:solidFill>
                  <a:srgbClr val="7030A0"/>
                </a:solidFill>
              </a:rPr>
              <a:t>This kind of discharge generates a heat, warms the skin and right indications are treated.</a:t>
            </a:r>
          </a:p>
          <a:p>
            <a:endParaRPr lang="en-GB" sz="2000" dirty="0">
              <a:solidFill>
                <a:srgbClr val="7030A0"/>
              </a:solidFill>
            </a:endParaRPr>
          </a:p>
          <a:p>
            <a:r>
              <a:rPr lang="en-GB" sz="2000" dirty="0">
                <a:solidFill>
                  <a:srgbClr val="7030A0"/>
                </a:solidFill>
              </a:rPr>
              <a:t>Generated sparks in AC fulguration (all competitors on the market) operate on a relatively big area about 3-5 mm2.</a:t>
            </a:r>
          </a:p>
          <a:p>
            <a:endParaRPr lang="en-GB" sz="2000" dirty="0">
              <a:solidFill>
                <a:srgbClr val="7030A0"/>
              </a:solidFill>
            </a:endParaRPr>
          </a:p>
          <a:p>
            <a:r>
              <a:rPr lang="en-GB" sz="2000" dirty="0">
                <a:solidFill>
                  <a:srgbClr val="7030A0"/>
                </a:solidFill>
              </a:rPr>
              <a:t>Jett Plasma Lift Medical uses DC fulguration with the spark flow area of </a:t>
            </a:r>
            <a:r>
              <a:rPr lang="en-GB" sz="2000" b="1" dirty="0">
                <a:solidFill>
                  <a:srgbClr val="7030A0"/>
                </a:solidFill>
              </a:rPr>
              <a:t>0,1 mm2</a:t>
            </a:r>
            <a:r>
              <a:rPr lang="en-GB" sz="2000" dirty="0">
                <a:solidFill>
                  <a:srgbClr val="7030A0"/>
                </a:solidFill>
              </a:rPr>
              <a:t>.</a:t>
            </a:r>
          </a:p>
          <a:p>
            <a:endParaRPr lang="en-GB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371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1847849" y="581125"/>
            <a:ext cx="6095999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GB" sz="3200" b="1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OTHER DEVICES vs. JETT PLASMA</a:t>
            </a:r>
            <a:endParaRPr sz="3200" b="1" dirty="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7951825" y="777925"/>
            <a:ext cx="661500" cy="1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str. xx/xx</a:t>
            </a:r>
            <a:endParaRPr sz="100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0" name="Tabuľka 9">
            <a:extLst>
              <a:ext uri="{FF2B5EF4-FFF2-40B4-BE49-F238E27FC236}">
                <a16:creationId xmlns:a16="http://schemas.microsoft.com/office/drawing/2014/main" id="{7BC50CA1-2E69-4F96-8E47-C25556BF97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8966766"/>
              </p:ext>
            </p:extLst>
          </p:nvPr>
        </p:nvGraphicFramePr>
        <p:xfrm>
          <a:off x="492369" y="1273223"/>
          <a:ext cx="8243669" cy="55355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9158">
                  <a:extLst>
                    <a:ext uri="{9D8B030D-6E8A-4147-A177-3AD203B41FA5}">
                      <a16:colId xmlns:a16="http://schemas.microsoft.com/office/drawing/2014/main" val="1051157763"/>
                    </a:ext>
                  </a:extLst>
                </a:gridCol>
                <a:gridCol w="1962957">
                  <a:extLst>
                    <a:ext uri="{9D8B030D-6E8A-4147-A177-3AD203B41FA5}">
                      <a16:colId xmlns:a16="http://schemas.microsoft.com/office/drawing/2014/main" val="1764299444"/>
                    </a:ext>
                  </a:extLst>
                </a:gridCol>
                <a:gridCol w="3271554">
                  <a:extLst>
                    <a:ext uri="{9D8B030D-6E8A-4147-A177-3AD203B41FA5}">
                      <a16:colId xmlns:a16="http://schemas.microsoft.com/office/drawing/2014/main" val="2213138324"/>
                    </a:ext>
                  </a:extLst>
                </a:gridCol>
              </a:tblGrid>
              <a:tr h="451897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7030A0"/>
                          </a:solidFill>
                        </a:rPr>
                        <a:t>AC (Alternating current)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dirty="0">
                          <a:solidFill>
                            <a:srgbClr val="7030A0"/>
                          </a:solidFill>
                        </a:rPr>
                        <a:t>DC (</a:t>
                      </a:r>
                      <a:r>
                        <a:rPr lang="sk-SK" sz="1600" dirty="0" err="1">
                          <a:solidFill>
                            <a:srgbClr val="7030A0"/>
                          </a:solidFill>
                        </a:rPr>
                        <a:t>Direct</a:t>
                      </a:r>
                      <a:r>
                        <a:rPr lang="sk-SK" sz="1600" dirty="0">
                          <a:solidFill>
                            <a:srgbClr val="7030A0"/>
                          </a:solidFill>
                        </a:rPr>
                        <a:t> </a:t>
                      </a:r>
                      <a:r>
                        <a:rPr lang="sk-SK" sz="1600" dirty="0" err="1">
                          <a:solidFill>
                            <a:srgbClr val="7030A0"/>
                          </a:solidFill>
                        </a:rPr>
                        <a:t>current</a:t>
                      </a:r>
                      <a:r>
                        <a:rPr lang="sk-SK" sz="1600" dirty="0">
                          <a:solidFill>
                            <a:srgbClr val="7030A0"/>
                          </a:solidFill>
                        </a:rPr>
                        <a:t>)</a:t>
                      </a:r>
                      <a:endParaRPr lang="en-GB" sz="16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9356256"/>
                  </a:ext>
                </a:extLst>
              </a:tr>
              <a:tr h="755669">
                <a:tc>
                  <a:txBody>
                    <a:bodyPr/>
                    <a:lstStyle/>
                    <a:p>
                      <a:pPr algn="l"/>
                      <a:endParaRPr lang="en-GB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1" dirty="0" err="1">
                          <a:solidFill>
                            <a:srgbClr val="7030A0"/>
                          </a:solidFill>
                        </a:rPr>
                        <a:t>Technology</a:t>
                      </a:r>
                      <a:endParaRPr lang="en-GB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5326821"/>
                  </a:ext>
                </a:extLst>
              </a:tr>
              <a:tr h="589378">
                <a:tc>
                  <a:txBody>
                    <a:bodyPr/>
                    <a:lstStyle/>
                    <a:p>
                      <a:pPr lvl="2" algn="l"/>
                      <a:r>
                        <a:rPr lang="sk-SK" dirty="0">
                          <a:solidFill>
                            <a:srgbClr val="7030A0"/>
                          </a:solidFill>
                        </a:rPr>
                        <a:t>       3 – 4 m</a:t>
                      </a:r>
                      <a:r>
                        <a:rPr lang="sk-SK" sz="1400" b="0" i="0" u="none" strike="noStrike" cap="none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m</a:t>
                      </a:r>
                      <a:r>
                        <a:rPr lang="sk-SK" sz="1400" b="0" i="0" u="none" strike="noStrike" cap="none" baseline="30000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2</a:t>
                      </a:r>
                      <a:endParaRPr lang="en-GB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1" dirty="0" err="1">
                          <a:solidFill>
                            <a:srgbClr val="7030A0"/>
                          </a:solidFill>
                        </a:rPr>
                        <a:t>Size</a:t>
                      </a:r>
                      <a:r>
                        <a:rPr lang="sk-SK" b="1" dirty="0">
                          <a:solidFill>
                            <a:srgbClr val="7030A0"/>
                          </a:solidFill>
                        </a:rPr>
                        <a:t> of </a:t>
                      </a:r>
                      <a:r>
                        <a:rPr lang="sk-SK" b="1" dirty="0" err="1">
                          <a:solidFill>
                            <a:srgbClr val="7030A0"/>
                          </a:solidFill>
                        </a:rPr>
                        <a:t>discharge</a:t>
                      </a:r>
                      <a:endParaRPr lang="en-GB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sk-SK" dirty="0">
                          <a:solidFill>
                            <a:srgbClr val="7030A0"/>
                          </a:solidFill>
                        </a:rPr>
                        <a:t>                 0.1 m</a:t>
                      </a:r>
                      <a:r>
                        <a:rPr lang="sk-SK" sz="1400" b="0" i="0" u="none" strike="noStrike" cap="none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m</a:t>
                      </a:r>
                      <a:r>
                        <a:rPr lang="sk-SK" sz="1400" b="0" i="0" u="none" strike="noStrike" cap="none" baseline="30000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2</a:t>
                      </a:r>
                      <a:endParaRPr lang="en-GB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795811"/>
                  </a:ext>
                </a:extLst>
              </a:tr>
              <a:tr h="589378">
                <a:tc>
                  <a:txBody>
                    <a:bodyPr/>
                    <a:lstStyle/>
                    <a:p>
                      <a:pPr algn="ctr"/>
                      <a:br>
                        <a:rPr lang="sk-SK" dirty="0">
                          <a:solidFill>
                            <a:srgbClr val="7030A0"/>
                          </a:solidFill>
                        </a:rPr>
                      </a:br>
                      <a:r>
                        <a:rPr lang="sk-SK" dirty="0" err="1">
                          <a:solidFill>
                            <a:srgbClr val="7030A0"/>
                          </a:solidFill>
                        </a:rPr>
                        <a:t>Dot</a:t>
                      </a:r>
                      <a:r>
                        <a:rPr lang="sk-SK" dirty="0">
                          <a:solidFill>
                            <a:srgbClr val="7030A0"/>
                          </a:solidFill>
                        </a:rPr>
                        <a:t> by </a:t>
                      </a:r>
                      <a:r>
                        <a:rPr lang="sk-SK" dirty="0" err="1">
                          <a:solidFill>
                            <a:srgbClr val="7030A0"/>
                          </a:solidFill>
                        </a:rPr>
                        <a:t>dot</a:t>
                      </a:r>
                      <a:r>
                        <a:rPr lang="sk-SK" dirty="0">
                          <a:solidFill>
                            <a:srgbClr val="7030A0"/>
                          </a:solidFill>
                        </a:rPr>
                        <a:t> </a:t>
                      </a:r>
                      <a:r>
                        <a:rPr lang="sk-SK" dirty="0" err="1">
                          <a:solidFill>
                            <a:srgbClr val="7030A0"/>
                          </a:solidFill>
                        </a:rPr>
                        <a:t>only</a:t>
                      </a:r>
                      <a:endParaRPr lang="en-GB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1" dirty="0" err="1">
                          <a:solidFill>
                            <a:srgbClr val="7030A0"/>
                          </a:solidFill>
                        </a:rPr>
                        <a:t>Unique</a:t>
                      </a:r>
                      <a:r>
                        <a:rPr lang="sk-SK" b="1" dirty="0">
                          <a:solidFill>
                            <a:srgbClr val="7030A0"/>
                          </a:solidFill>
                        </a:rPr>
                        <a:t> </a:t>
                      </a:r>
                      <a:r>
                        <a:rPr lang="sk-SK" b="1" dirty="0" err="1">
                          <a:solidFill>
                            <a:srgbClr val="7030A0"/>
                          </a:solidFill>
                        </a:rPr>
                        <a:t>treatment</a:t>
                      </a:r>
                      <a:r>
                        <a:rPr lang="sk-SK" b="1" dirty="0">
                          <a:solidFill>
                            <a:srgbClr val="7030A0"/>
                          </a:solidFill>
                        </a:rPr>
                        <a:t> </a:t>
                      </a:r>
                      <a:r>
                        <a:rPr lang="sk-SK" b="1" dirty="0" err="1">
                          <a:solidFill>
                            <a:srgbClr val="7030A0"/>
                          </a:solidFill>
                        </a:rPr>
                        <a:t>method</a:t>
                      </a:r>
                      <a:endParaRPr lang="en-GB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br>
                        <a:rPr lang="sk-SK" dirty="0">
                          <a:solidFill>
                            <a:srgbClr val="7030A0"/>
                          </a:solidFill>
                        </a:rPr>
                      </a:br>
                      <a:r>
                        <a:rPr lang="sk-SK" dirty="0" err="1">
                          <a:solidFill>
                            <a:srgbClr val="7030A0"/>
                          </a:solidFill>
                        </a:rPr>
                        <a:t>Scanning</a:t>
                      </a:r>
                      <a:r>
                        <a:rPr lang="sk-SK" dirty="0">
                          <a:solidFill>
                            <a:srgbClr val="7030A0"/>
                          </a:solidFill>
                        </a:rPr>
                        <a:t> + </a:t>
                      </a:r>
                      <a:r>
                        <a:rPr lang="sk-SK" dirty="0" err="1">
                          <a:solidFill>
                            <a:srgbClr val="7030A0"/>
                          </a:solidFill>
                        </a:rPr>
                        <a:t>dot</a:t>
                      </a:r>
                      <a:r>
                        <a:rPr lang="sk-SK" dirty="0">
                          <a:solidFill>
                            <a:srgbClr val="7030A0"/>
                          </a:solidFill>
                        </a:rPr>
                        <a:t> by </a:t>
                      </a:r>
                      <a:r>
                        <a:rPr lang="sk-SK" dirty="0" err="1">
                          <a:solidFill>
                            <a:srgbClr val="7030A0"/>
                          </a:solidFill>
                        </a:rPr>
                        <a:t>dot</a:t>
                      </a:r>
                      <a:endParaRPr lang="en-GB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437903"/>
                  </a:ext>
                </a:extLst>
              </a:tr>
              <a:tr h="589378">
                <a:tc>
                  <a:txBody>
                    <a:bodyPr/>
                    <a:lstStyle/>
                    <a:p>
                      <a:pPr algn="l"/>
                      <a:endParaRPr lang="en-GB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1" dirty="0" err="1">
                          <a:solidFill>
                            <a:srgbClr val="7030A0"/>
                          </a:solidFill>
                        </a:rPr>
                        <a:t>Depth</a:t>
                      </a:r>
                      <a:r>
                        <a:rPr lang="sk-SK" b="1" dirty="0">
                          <a:solidFill>
                            <a:srgbClr val="7030A0"/>
                          </a:solidFill>
                        </a:rPr>
                        <a:t> </a:t>
                      </a:r>
                      <a:r>
                        <a:rPr lang="sk-SK" b="1" dirty="0" err="1">
                          <a:solidFill>
                            <a:srgbClr val="7030A0"/>
                          </a:solidFill>
                        </a:rPr>
                        <a:t>control</a:t>
                      </a:r>
                      <a:endParaRPr lang="en-GB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7918537"/>
                  </a:ext>
                </a:extLst>
              </a:tr>
              <a:tr h="567300">
                <a:tc>
                  <a:txBody>
                    <a:bodyPr/>
                    <a:lstStyle/>
                    <a:p>
                      <a:pPr algn="ctr"/>
                      <a:r>
                        <a:rPr lang="sk-SK" dirty="0" err="1">
                          <a:solidFill>
                            <a:srgbClr val="7030A0"/>
                          </a:solidFill>
                        </a:rPr>
                        <a:t>Usually</a:t>
                      </a:r>
                      <a:r>
                        <a:rPr lang="sk-SK" dirty="0">
                          <a:solidFill>
                            <a:srgbClr val="7030A0"/>
                          </a:solidFill>
                        </a:rPr>
                        <a:t> </a:t>
                      </a:r>
                      <a:r>
                        <a:rPr lang="sk-SK" dirty="0" err="1">
                          <a:solidFill>
                            <a:srgbClr val="7030A0"/>
                          </a:solidFill>
                        </a:rPr>
                        <a:t>simple</a:t>
                      </a:r>
                      <a:r>
                        <a:rPr lang="sk-SK" dirty="0">
                          <a:solidFill>
                            <a:srgbClr val="7030A0"/>
                          </a:solidFill>
                        </a:rPr>
                        <a:t> </a:t>
                      </a:r>
                      <a:r>
                        <a:rPr lang="sk-SK" dirty="0" err="1">
                          <a:solidFill>
                            <a:srgbClr val="7030A0"/>
                          </a:solidFill>
                        </a:rPr>
                        <a:t>apocator</a:t>
                      </a:r>
                      <a:endParaRPr lang="en-GB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1" dirty="0" err="1">
                          <a:solidFill>
                            <a:srgbClr val="7030A0"/>
                          </a:solidFill>
                        </a:rPr>
                        <a:t>Diversity</a:t>
                      </a:r>
                      <a:endParaRPr lang="en-GB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sk-SK" dirty="0">
                          <a:solidFill>
                            <a:srgbClr val="7030A0"/>
                          </a:solidFill>
                        </a:rPr>
                        <a:t>1. Medical </a:t>
                      </a:r>
                      <a:r>
                        <a:rPr lang="sk-SK" dirty="0" err="1">
                          <a:solidFill>
                            <a:srgbClr val="7030A0"/>
                          </a:solidFill>
                        </a:rPr>
                        <a:t>golden</a:t>
                      </a:r>
                      <a:r>
                        <a:rPr lang="sk-SK" dirty="0">
                          <a:solidFill>
                            <a:srgbClr val="7030A0"/>
                          </a:solidFill>
                        </a:rPr>
                        <a:t> </a:t>
                      </a:r>
                      <a:r>
                        <a:rPr lang="sk-SK" dirty="0" err="1">
                          <a:solidFill>
                            <a:srgbClr val="7030A0"/>
                          </a:solidFill>
                        </a:rPr>
                        <a:t>aplicator</a:t>
                      </a:r>
                      <a:br>
                        <a:rPr lang="sk-SK" dirty="0">
                          <a:solidFill>
                            <a:srgbClr val="7030A0"/>
                          </a:solidFill>
                        </a:rPr>
                      </a:br>
                      <a:r>
                        <a:rPr lang="sk-SK" dirty="0">
                          <a:solidFill>
                            <a:srgbClr val="7030A0"/>
                          </a:solidFill>
                        </a:rPr>
                        <a:t>2. </a:t>
                      </a:r>
                      <a:r>
                        <a:rPr lang="sk-SK" dirty="0" err="1">
                          <a:solidFill>
                            <a:srgbClr val="7030A0"/>
                          </a:solidFill>
                        </a:rPr>
                        <a:t>Four</a:t>
                      </a:r>
                      <a:r>
                        <a:rPr lang="sk-SK" dirty="0">
                          <a:solidFill>
                            <a:srgbClr val="7030A0"/>
                          </a:solidFill>
                        </a:rPr>
                        <a:t> </a:t>
                      </a:r>
                      <a:r>
                        <a:rPr lang="sk-SK" dirty="0" err="1">
                          <a:solidFill>
                            <a:srgbClr val="7030A0"/>
                          </a:solidFill>
                        </a:rPr>
                        <a:t>cosmetic</a:t>
                      </a:r>
                      <a:r>
                        <a:rPr lang="sk-SK" dirty="0">
                          <a:solidFill>
                            <a:srgbClr val="7030A0"/>
                          </a:solidFill>
                        </a:rPr>
                        <a:t> </a:t>
                      </a:r>
                      <a:r>
                        <a:rPr lang="sk-SK" dirty="0" err="1">
                          <a:solidFill>
                            <a:srgbClr val="7030A0"/>
                          </a:solidFill>
                        </a:rPr>
                        <a:t>heads</a:t>
                      </a:r>
                      <a:endParaRPr lang="en-GB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3670149"/>
                  </a:ext>
                </a:extLst>
              </a:tr>
              <a:tr h="602397">
                <a:tc>
                  <a:txBody>
                    <a:bodyPr/>
                    <a:lstStyle/>
                    <a:p>
                      <a:pPr algn="ctr"/>
                      <a:r>
                        <a:rPr lang="sk-SK" dirty="0">
                          <a:solidFill>
                            <a:srgbClr val="7030A0"/>
                          </a:solidFill>
                        </a:rPr>
                        <a:t>N/A</a:t>
                      </a:r>
                      <a:endParaRPr lang="en-GB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1" dirty="0" err="1">
                          <a:solidFill>
                            <a:srgbClr val="7030A0"/>
                          </a:solidFill>
                        </a:rPr>
                        <a:t>Universal</a:t>
                      </a:r>
                      <a:endParaRPr lang="en-GB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sk-SK" sz="1100" b="0" i="0" u="none" strike="noStrike" cap="none" dirty="0" err="1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Dermatology</a:t>
                      </a:r>
                      <a:r>
                        <a:rPr lang="sk-SK" sz="1100" b="0" i="0" u="none" strike="noStrike" cap="none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, </a:t>
                      </a:r>
                      <a:r>
                        <a:rPr lang="sk-SK" sz="1100" b="0" i="0" u="none" strike="noStrike" cap="none" dirty="0" err="1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ophthalmology</a:t>
                      </a:r>
                      <a:r>
                        <a:rPr lang="sk-SK" sz="1100" b="0" i="0" u="none" strike="noStrike" cap="none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, </a:t>
                      </a:r>
                      <a:r>
                        <a:rPr lang="sk-SK" sz="1100" b="0" i="0" u="none" strike="noStrike" cap="none" dirty="0" err="1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gynecology</a:t>
                      </a:r>
                      <a:r>
                        <a:rPr lang="sk-SK" sz="1100" b="0" i="0" u="none" strike="noStrike" cap="none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, in </a:t>
                      </a:r>
                      <a:r>
                        <a:rPr lang="sk-SK" sz="1100" b="0" i="0" u="none" strike="noStrike" cap="none" dirty="0" err="1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close</a:t>
                      </a:r>
                      <a:r>
                        <a:rPr lang="sk-SK" sz="1100" b="0" i="0" u="none" strike="noStrike" cap="none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sk-SK" sz="1100" b="0" i="0" u="none" strike="noStrike" cap="none" dirty="0" err="1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future</a:t>
                      </a:r>
                      <a:r>
                        <a:rPr lang="sk-SK" sz="1100" b="0" i="0" u="none" strike="noStrike" cap="none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sk-SK" sz="1100" b="0" i="0" u="none" strike="noStrike" cap="none" dirty="0" err="1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also</a:t>
                      </a:r>
                      <a:r>
                        <a:rPr lang="sk-SK" sz="1100" b="0" i="0" u="none" strike="noStrike" cap="none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sk-SK" sz="1100" b="0" i="0" u="none" strike="noStrike" cap="none" dirty="0" err="1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proctology</a:t>
                      </a:r>
                      <a:r>
                        <a:rPr lang="sk-SK" sz="1100" b="0" i="0" u="none" strike="noStrike" cap="none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, </a:t>
                      </a:r>
                      <a:r>
                        <a:rPr lang="sk-SK" sz="1100" b="0" i="0" u="none" strike="noStrike" cap="none" dirty="0" err="1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stomatology</a:t>
                      </a:r>
                      <a:r>
                        <a:rPr lang="sk-SK" sz="1100" b="0" i="0" u="none" strike="noStrike" cap="none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, ORL</a:t>
                      </a:r>
                      <a:endParaRPr lang="en-GB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753623"/>
                  </a:ext>
                </a:extLst>
              </a:tr>
              <a:tr h="1390148">
                <a:tc>
                  <a:txBody>
                    <a:bodyPr/>
                    <a:lstStyle/>
                    <a:p>
                      <a:pPr algn="ctr"/>
                      <a:r>
                        <a:rPr lang="sk-SK" dirty="0">
                          <a:solidFill>
                            <a:srgbClr val="7030A0"/>
                          </a:solidFill>
                        </a:rPr>
                        <a:t>N/A</a:t>
                      </a:r>
                      <a:endParaRPr lang="en-GB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1" dirty="0" err="1">
                          <a:solidFill>
                            <a:srgbClr val="7030A0"/>
                          </a:solidFill>
                        </a:rPr>
                        <a:t>Worldwide</a:t>
                      </a:r>
                      <a:endParaRPr lang="en-GB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sk-SK" sz="1000" b="0" i="0" u="none" strike="noStrike" cap="none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CE 1023 (EU), KFDA (South </a:t>
                      </a:r>
                      <a:r>
                        <a:rPr lang="sk-SK" sz="1000" b="0" i="0" u="none" strike="noStrike" cap="none" dirty="0" err="1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Korea</a:t>
                      </a:r>
                      <a:r>
                        <a:rPr lang="sk-SK" sz="1000" b="0" i="0" u="none" strike="noStrike" cap="none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), INMETRO (</a:t>
                      </a:r>
                      <a:r>
                        <a:rPr lang="sk-SK" sz="1000" b="0" i="0" u="none" strike="noStrike" cap="none" dirty="0" err="1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Brasil</a:t>
                      </a:r>
                      <a:r>
                        <a:rPr lang="sk-SK" sz="1000" b="0" i="0" u="none" strike="noStrike" cap="none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), </a:t>
                      </a:r>
                      <a:r>
                        <a:rPr lang="sk-SK" sz="1000" b="0" i="0" u="none" strike="noStrike" cap="none" dirty="0" err="1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Ukraine</a:t>
                      </a:r>
                      <a:br>
                        <a:rPr lang="sk-SK" sz="1000" b="0" i="0" u="none" strike="noStrike" cap="none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</a:br>
                      <a:r>
                        <a:rPr lang="sk-SK" sz="1000" b="0" i="0" u="none" strike="noStrike" cap="none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In </a:t>
                      </a:r>
                      <a:r>
                        <a:rPr lang="sk-SK" sz="1000" b="0" i="0" u="none" strike="noStrike" cap="none" dirty="0" err="1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process</a:t>
                      </a:r>
                      <a:r>
                        <a:rPr lang="sk-SK" sz="1000" b="0" i="0" u="none" strike="noStrike" cap="none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: FDA (USA), CFDA (</a:t>
                      </a:r>
                      <a:r>
                        <a:rPr lang="sk-SK" sz="1000" b="0" i="0" u="none" strike="noStrike" cap="none" dirty="0" err="1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China</a:t>
                      </a:r>
                      <a:r>
                        <a:rPr lang="sk-SK" sz="1000" b="0" i="0" u="none" strike="noStrike" cap="none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), TFDA (Taiwan), </a:t>
                      </a:r>
                      <a:r>
                        <a:rPr lang="sk-SK" sz="1000" b="0" i="0" u="none" strike="noStrike" cap="none" dirty="0" err="1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Russia</a:t>
                      </a:r>
                      <a:r>
                        <a:rPr lang="sk-SK" sz="1000" b="0" i="0" u="none" strike="noStrike" cap="none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, COFEPRIS (</a:t>
                      </a:r>
                      <a:r>
                        <a:rPr lang="sk-SK" sz="1000" b="0" i="0" u="none" strike="noStrike" cap="none" dirty="0" err="1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Mexico</a:t>
                      </a:r>
                      <a:r>
                        <a:rPr lang="sk-SK" sz="1000" b="0" i="0" u="none" strike="noStrike" cap="none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), TGA (</a:t>
                      </a:r>
                      <a:r>
                        <a:rPr lang="sk-SK" sz="1000" b="0" i="0" u="none" strike="noStrike" cap="none" dirty="0" err="1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Australia</a:t>
                      </a:r>
                      <a:r>
                        <a:rPr lang="sk-SK" sz="1000" b="0" i="0" u="none" strike="noStrike" cap="none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), </a:t>
                      </a:r>
                      <a:r>
                        <a:rPr lang="sk-SK" sz="1000" b="0" i="0" u="none" strike="noStrike" cap="none" dirty="0" err="1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Belarus</a:t>
                      </a:r>
                      <a:r>
                        <a:rPr lang="sk-SK" sz="1000" b="0" i="0" u="none" strike="noStrike" cap="none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, </a:t>
                      </a:r>
                      <a:r>
                        <a:rPr lang="sk-SK" sz="1000" b="0" i="0" u="none" strike="noStrike" cap="none" dirty="0" err="1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Moldova</a:t>
                      </a:r>
                      <a:r>
                        <a:rPr lang="sk-SK" sz="1000" b="0" i="0" u="none" strike="noStrike" cap="none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, Kazachstan, Uzbekistan, </a:t>
                      </a:r>
                      <a:r>
                        <a:rPr lang="sk-SK" sz="1000" b="0" i="0" u="none" strike="noStrike" cap="none" dirty="0" err="1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Malaysia</a:t>
                      </a:r>
                      <a:r>
                        <a:rPr lang="sk-SK" sz="1000" b="0" i="0" u="none" strike="noStrike" cap="none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, </a:t>
                      </a:r>
                      <a:r>
                        <a:rPr lang="sk-SK" sz="1000" b="0" i="0" u="none" strike="noStrike" cap="none" dirty="0" err="1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Singapore</a:t>
                      </a:r>
                      <a:r>
                        <a:rPr lang="sk-SK" sz="1000" b="0" i="0" u="none" strike="noStrike" cap="none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, </a:t>
                      </a:r>
                      <a:r>
                        <a:rPr lang="sk-SK" sz="1000" b="0" i="0" u="none" strike="noStrike" cap="none" dirty="0" err="1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Indonesia</a:t>
                      </a:r>
                      <a:r>
                        <a:rPr lang="sk-SK" sz="1000" b="0" i="0" u="none" strike="noStrike" cap="none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, </a:t>
                      </a:r>
                      <a:r>
                        <a:rPr lang="sk-SK" sz="1000" b="0" i="0" u="none" strike="noStrike" cap="none" dirty="0" err="1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Israel</a:t>
                      </a:r>
                      <a:r>
                        <a:rPr lang="sk-SK" sz="1000" b="0" i="0" u="none" strike="noStrike" cap="none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, UAE, KSA (</a:t>
                      </a:r>
                      <a:r>
                        <a:rPr lang="sk-SK" sz="1000" b="0" i="0" u="none" strike="noStrike" cap="none" dirty="0" err="1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Saudi</a:t>
                      </a:r>
                      <a:r>
                        <a:rPr lang="sk-SK" sz="1000" b="0" i="0" u="none" strike="noStrike" cap="none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sk-SK" sz="1000" b="0" i="0" u="none" strike="noStrike" cap="none" dirty="0" err="1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Arabia</a:t>
                      </a:r>
                      <a:r>
                        <a:rPr lang="sk-SK" sz="1000" b="0" i="0" u="none" strike="noStrike" cap="none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)</a:t>
                      </a:r>
                      <a:endParaRPr lang="en-GB" sz="1000" b="0" i="0" u="none" strike="noStrike" cap="none" dirty="0">
                        <a:solidFill>
                          <a:srgbClr val="7030A0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pPr algn="l"/>
                      <a:endParaRPr lang="en-GB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1693142"/>
                  </a:ext>
                </a:extLst>
              </a:tr>
            </a:tbl>
          </a:graphicData>
        </a:graphic>
      </p:graphicFrame>
      <p:pic>
        <p:nvPicPr>
          <p:cNvPr id="13" name="Obrázok 12">
            <a:extLst>
              <a:ext uri="{FF2B5EF4-FFF2-40B4-BE49-F238E27FC236}">
                <a16:creationId xmlns:a16="http://schemas.microsoft.com/office/drawing/2014/main" id="{A68F4D2F-BCE4-47C8-9980-6FD08A8CB841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790" y="1752405"/>
            <a:ext cx="1330007" cy="6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Obrázok 13">
            <a:extLst>
              <a:ext uri="{FF2B5EF4-FFF2-40B4-BE49-F238E27FC236}">
                <a16:creationId xmlns:a16="http://schemas.microsoft.com/office/drawing/2014/main" id="{A8145EC0-DA06-4A41-8F80-65728C775AF6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9004" y="1762496"/>
            <a:ext cx="1207355" cy="6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Obrázok 14">
            <a:extLst>
              <a:ext uri="{FF2B5EF4-FFF2-40B4-BE49-F238E27FC236}">
                <a16:creationId xmlns:a16="http://schemas.microsoft.com/office/drawing/2014/main" id="{E53B31A5-7DCB-42C4-8B23-25063D34D592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002" y="2407410"/>
            <a:ext cx="868792" cy="768394"/>
          </a:xfrm>
          <a:prstGeom prst="rect">
            <a:avLst/>
          </a:prstGeom>
        </p:spPr>
      </p:pic>
      <p:pic>
        <p:nvPicPr>
          <p:cNvPr id="16" name="Obrázok 15">
            <a:extLst>
              <a:ext uri="{FF2B5EF4-FFF2-40B4-BE49-F238E27FC236}">
                <a16:creationId xmlns:a16="http://schemas.microsoft.com/office/drawing/2014/main" id="{BF34F9EF-C068-48DE-81DE-7EBFF6072339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2307" y="2454589"/>
            <a:ext cx="868792" cy="608336"/>
          </a:xfrm>
          <a:prstGeom prst="rect">
            <a:avLst/>
          </a:prstGeom>
        </p:spPr>
      </p:pic>
      <p:pic>
        <p:nvPicPr>
          <p:cNvPr id="18" name="Obrázok 17">
            <a:extLst>
              <a:ext uri="{FF2B5EF4-FFF2-40B4-BE49-F238E27FC236}">
                <a16:creationId xmlns:a16="http://schemas.microsoft.com/office/drawing/2014/main" id="{B446A08F-520C-4A34-AF7E-93A67BD143BC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671" y="3542801"/>
            <a:ext cx="2177131" cy="701490"/>
          </a:xfrm>
          <a:prstGeom prst="rect">
            <a:avLst/>
          </a:prstGeom>
        </p:spPr>
      </p:pic>
      <p:pic>
        <p:nvPicPr>
          <p:cNvPr id="19" name="Obrázok 18">
            <a:extLst>
              <a:ext uri="{FF2B5EF4-FFF2-40B4-BE49-F238E27FC236}">
                <a16:creationId xmlns:a16="http://schemas.microsoft.com/office/drawing/2014/main" id="{35242C23-C7DB-49AB-95D2-00C4B77333A2}"/>
              </a:ext>
            </a:extLst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062" y="3560414"/>
            <a:ext cx="2177811" cy="768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964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1847850" y="581125"/>
            <a:ext cx="3969900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GB" sz="32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Plasma</a:t>
            </a:r>
            <a:endParaRPr sz="3200" b="1" dirty="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7951825" y="777925"/>
            <a:ext cx="661500" cy="1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str. xx/xx</a:t>
            </a:r>
            <a:endParaRPr sz="100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Zástupný objekt pre text 2">
            <a:extLst>
              <a:ext uri="{FF2B5EF4-FFF2-40B4-BE49-F238E27FC236}">
                <a16:creationId xmlns:a16="http://schemas.microsoft.com/office/drawing/2014/main" id="{6FB7C7BF-5A8F-45F0-B13B-FBB6C0BE3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524875"/>
            <a:ext cx="8520600" cy="4555200"/>
          </a:xfrm>
        </p:spPr>
        <p:txBody>
          <a:bodyPr/>
          <a:lstStyle/>
          <a:p>
            <a:r>
              <a:rPr lang="en-GB" sz="2000" dirty="0">
                <a:solidFill>
                  <a:srgbClr val="7030A0"/>
                </a:solidFill>
              </a:rPr>
              <a:t>Discharge (2mm above the skin – only with gold tip):</a:t>
            </a:r>
          </a:p>
          <a:p>
            <a:pPr marL="571500" lvl="1" indent="0">
              <a:buNone/>
            </a:pPr>
            <a:r>
              <a:rPr lang="en-GB" sz="1600" dirty="0">
                <a:solidFill>
                  <a:srgbClr val="7030A0"/>
                </a:solidFill>
              </a:rPr>
              <a:t>- heating, burning, anaesthesia needed</a:t>
            </a:r>
          </a:p>
          <a:p>
            <a:pPr marL="571500" lvl="1" indent="0">
              <a:buNone/>
            </a:pPr>
            <a:r>
              <a:rPr lang="en-GB" sz="1600" dirty="0">
                <a:solidFill>
                  <a:srgbClr val="7030A0"/>
                </a:solidFill>
              </a:rPr>
              <a:t>- effect of plasma flows on tissues is a very effective peeling, tissue </a:t>
            </a:r>
            <a:r>
              <a:rPr lang="en-GB" sz="1600" b="1" dirty="0">
                <a:solidFill>
                  <a:srgbClr val="7030A0"/>
                </a:solidFill>
              </a:rPr>
              <a:t>recovery</a:t>
            </a:r>
            <a:r>
              <a:rPr lang="en-GB" sz="1600" dirty="0">
                <a:solidFill>
                  <a:srgbClr val="7030A0"/>
                </a:solidFill>
              </a:rPr>
              <a:t>, its </a:t>
            </a:r>
            <a:r>
              <a:rPr lang="en-GB" sz="1600" b="1" dirty="0">
                <a:solidFill>
                  <a:srgbClr val="7030A0"/>
                </a:solidFill>
              </a:rPr>
              <a:t>tightening</a:t>
            </a:r>
            <a:r>
              <a:rPr lang="en-GB" sz="1600" dirty="0">
                <a:solidFill>
                  <a:srgbClr val="7030A0"/>
                </a:solidFill>
              </a:rPr>
              <a:t>, improvement of flexibility and it also </a:t>
            </a:r>
            <a:r>
              <a:rPr lang="en-GB" sz="1600" b="1" dirty="0">
                <a:solidFill>
                  <a:srgbClr val="7030A0"/>
                </a:solidFill>
              </a:rPr>
              <a:t>stimulates immunity </a:t>
            </a:r>
            <a:r>
              <a:rPr lang="en-GB" sz="1600" dirty="0">
                <a:solidFill>
                  <a:srgbClr val="7030A0"/>
                </a:solidFill>
              </a:rPr>
              <a:t>and resistance of the tissues.</a:t>
            </a:r>
          </a:p>
          <a:p>
            <a:endParaRPr lang="en-GB" sz="2000" dirty="0">
              <a:solidFill>
                <a:srgbClr val="7030A0"/>
              </a:solidFill>
            </a:endParaRPr>
          </a:p>
          <a:p>
            <a:r>
              <a:rPr lang="en-GB" sz="2000" dirty="0">
                <a:solidFill>
                  <a:srgbClr val="7030A0"/>
                </a:solidFill>
              </a:rPr>
              <a:t>Galvanization (moves on the skin – silver tips):</a:t>
            </a:r>
          </a:p>
          <a:p>
            <a:pPr marL="571500" lvl="1" indent="0">
              <a:buNone/>
            </a:pPr>
            <a:r>
              <a:rPr lang="en-GB" sz="1600" dirty="0">
                <a:solidFill>
                  <a:srgbClr val="7030A0"/>
                </a:solidFill>
              </a:rPr>
              <a:t>- only tingling, no burning, without anaesthesia</a:t>
            </a:r>
          </a:p>
          <a:p>
            <a:pPr marL="571500" lvl="1" indent="0">
              <a:buNone/>
            </a:pPr>
            <a:r>
              <a:rPr lang="en-GB" sz="1600" dirty="0">
                <a:solidFill>
                  <a:srgbClr val="7030A0"/>
                </a:solidFill>
              </a:rPr>
              <a:t>- every cell has a membrane potential on its membrane. Inner side of the membrane has a negative charge, the outer side has a positive charge. As the skin </a:t>
            </a:r>
            <a:r>
              <a:rPr lang="en-GB" sz="1600" b="1" dirty="0">
                <a:solidFill>
                  <a:srgbClr val="7030A0"/>
                </a:solidFill>
              </a:rPr>
              <a:t>is ageing</a:t>
            </a:r>
            <a:r>
              <a:rPr lang="en-GB" sz="1600" dirty="0">
                <a:solidFill>
                  <a:srgbClr val="7030A0"/>
                </a:solidFill>
              </a:rPr>
              <a:t>, the electric charge is distributed </a:t>
            </a:r>
            <a:r>
              <a:rPr lang="en-GB" sz="1600" b="1" dirty="0">
                <a:solidFill>
                  <a:srgbClr val="7030A0"/>
                </a:solidFill>
              </a:rPr>
              <a:t>alternatively</a:t>
            </a:r>
            <a:r>
              <a:rPr lang="en-GB" sz="1600" dirty="0">
                <a:solidFill>
                  <a:srgbClr val="7030A0"/>
                </a:solidFill>
              </a:rPr>
              <a:t> along the membrane, and the electric voltage of the membrane is </a:t>
            </a:r>
            <a:r>
              <a:rPr lang="en-GB" sz="1600" b="1" dirty="0">
                <a:solidFill>
                  <a:srgbClr val="7030A0"/>
                </a:solidFill>
              </a:rPr>
              <a:t>changed</a:t>
            </a:r>
            <a:r>
              <a:rPr lang="en-GB" sz="1600" dirty="0">
                <a:solidFill>
                  <a:srgbClr val="7030A0"/>
                </a:solidFill>
              </a:rPr>
              <a:t>. </a:t>
            </a:r>
          </a:p>
          <a:p>
            <a:endParaRPr lang="en-GB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1266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1847850" y="581125"/>
            <a:ext cx="3969900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GB" sz="32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Plasma</a:t>
            </a:r>
            <a:endParaRPr sz="3200" b="1" dirty="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7951825" y="777925"/>
            <a:ext cx="661500" cy="1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str. xx/xx</a:t>
            </a:r>
            <a:endParaRPr sz="100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" name="Zástupný symbol pro obsah 4">
            <a:extLst>
              <a:ext uri="{FF2B5EF4-FFF2-40B4-BE49-F238E27FC236}">
                <a16:creationId xmlns:a16="http://schemas.microsoft.com/office/drawing/2014/main" id="{B9C778AA-3459-4A28-AE95-DECBD8CF9AB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513" y="1719884"/>
            <a:ext cx="7744265" cy="39902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391932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1847850" y="581125"/>
            <a:ext cx="4932778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GB" sz="32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Jett Plasma Lift Medical</a:t>
            </a:r>
            <a:endParaRPr sz="3200" b="1" dirty="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7951825" y="777925"/>
            <a:ext cx="661500" cy="1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str. xx/xx</a:t>
            </a:r>
            <a:endParaRPr sz="100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Zástupný objekt pre text 2">
            <a:extLst>
              <a:ext uri="{FF2B5EF4-FFF2-40B4-BE49-F238E27FC236}">
                <a16:creationId xmlns:a16="http://schemas.microsoft.com/office/drawing/2014/main" id="{6FB7C7BF-5A8F-45F0-B13B-FBB6C0BE3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524875"/>
            <a:ext cx="8520600" cy="4555200"/>
          </a:xfrm>
        </p:spPr>
        <p:txBody>
          <a:bodyPr/>
          <a:lstStyle/>
          <a:p>
            <a:r>
              <a:rPr lang="en-GB" sz="2000" dirty="0">
                <a:solidFill>
                  <a:srgbClr val="7030A0"/>
                </a:solidFill>
              </a:rPr>
              <a:t>The </a:t>
            </a:r>
            <a:r>
              <a:rPr lang="en-GB" sz="2000" b="1" dirty="0">
                <a:solidFill>
                  <a:srgbClr val="7030A0"/>
                </a:solidFill>
              </a:rPr>
              <a:t>highest intensities </a:t>
            </a:r>
            <a:r>
              <a:rPr lang="en-GB" sz="2000" dirty="0">
                <a:solidFill>
                  <a:srgbClr val="7030A0"/>
                </a:solidFill>
              </a:rPr>
              <a:t>(6, 7 and 8) are able to destroy skin cells. The tip of the device can reach temperatures up to 80°C.</a:t>
            </a:r>
            <a:r>
              <a:rPr lang="sk-SK" sz="2000" dirty="0">
                <a:solidFill>
                  <a:srgbClr val="7030A0"/>
                </a:solidFill>
              </a:rPr>
              <a:t> </a:t>
            </a:r>
            <a:endParaRPr lang="en-GB" sz="2000" dirty="0">
              <a:solidFill>
                <a:srgbClr val="7030A0"/>
              </a:solidFill>
            </a:endParaRPr>
          </a:p>
          <a:p>
            <a:endParaRPr lang="en-GB" sz="2000" dirty="0">
              <a:solidFill>
                <a:srgbClr val="7030A0"/>
              </a:solidFill>
            </a:endParaRPr>
          </a:p>
          <a:p>
            <a:r>
              <a:rPr lang="en-GB" sz="2000" dirty="0">
                <a:solidFill>
                  <a:srgbClr val="7030A0"/>
                </a:solidFill>
              </a:rPr>
              <a:t>A relatively low electric power, </a:t>
            </a:r>
            <a:r>
              <a:rPr lang="en-GB" sz="2000" b="1" dirty="0">
                <a:solidFill>
                  <a:srgbClr val="7030A0"/>
                </a:solidFill>
              </a:rPr>
              <a:t>at maximum 1.8 W </a:t>
            </a:r>
            <a:r>
              <a:rPr lang="en-GB" sz="2000" dirty="0">
                <a:solidFill>
                  <a:srgbClr val="7030A0"/>
                </a:solidFill>
              </a:rPr>
              <a:t>is applied and as it affects only a small area, it is able to cause the evaporation of cell liquids. </a:t>
            </a:r>
          </a:p>
          <a:p>
            <a:endParaRPr lang="en-GB" sz="2000" dirty="0">
              <a:solidFill>
                <a:srgbClr val="7030A0"/>
              </a:solidFill>
            </a:endParaRPr>
          </a:p>
          <a:p>
            <a:r>
              <a:rPr lang="en-GB" sz="2000" dirty="0">
                <a:solidFill>
                  <a:srgbClr val="7030A0"/>
                </a:solidFill>
              </a:rPr>
              <a:t>High temperature causes coagulation of tissue and blood proteins, which is used for </a:t>
            </a:r>
            <a:r>
              <a:rPr lang="en-GB" sz="2000" b="1" dirty="0">
                <a:solidFill>
                  <a:srgbClr val="7030A0"/>
                </a:solidFill>
              </a:rPr>
              <a:t>stopping a small bleeding </a:t>
            </a:r>
            <a:r>
              <a:rPr lang="en-GB" sz="2000" dirty="0">
                <a:solidFill>
                  <a:srgbClr val="7030A0"/>
                </a:solidFill>
              </a:rPr>
              <a:t>– to closure of small veins (with a diameter of 2-3 mm.)</a:t>
            </a:r>
          </a:p>
          <a:p>
            <a:endParaRPr lang="en-GB" sz="2000" dirty="0">
              <a:solidFill>
                <a:srgbClr val="7030A0"/>
              </a:solidFill>
            </a:endParaRPr>
          </a:p>
          <a:p>
            <a:r>
              <a:rPr lang="en-GB" sz="2000" dirty="0">
                <a:solidFill>
                  <a:srgbClr val="7030A0"/>
                </a:solidFill>
              </a:rPr>
              <a:t>The discharge is applied with a smaller power (1.8 W), compared to common </a:t>
            </a:r>
            <a:r>
              <a:rPr lang="en-GB" sz="2000" dirty="0" err="1">
                <a:solidFill>
                  <a:srgbClr val="7030A0"/>
                </a:solidFill>
              </a:rPr>
              <a:t>electrocauters</a:t>
            </a:r>
            <a:r>
              <a:rPr lang="en-GB" sz="2000" dirty="0">
                <a:solidFill>
                  <a:srgbClr val="7030A0"/>
                </a:solidFill>
              </a:rPr>
              <a:t>. </a:t>
            </a:r>
          </a:p>
          <a:p>
            <a:endParaRPr lang="en-GB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591520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912</Words>
  <Application>Microsoft Office PowerPoint</Application>
  <PresentationFormat>Prezentácia na obrazovke (4:3)</PresentationFormat>
  <Paragraphs>159</Paragraphs>
  <Slides>25</Slides>
  <Notes>25</Notes>
  <HiddenSlides>0</HiddenSlides>
  <MMClips>0</MMClips>
  <ScaleCrop>false</ScaleCrop>
  <HeadingPairs>
    <vt:vector size="6" baseType="variant">
      <vt:variant>
        <vt:lpstr>Použité písma</vt:lpstr>
      </vt:variant>
      <vt:variant>
        <vt:i4>2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25</vt:i4>
      </vt:variant>
    </vt:vector>
  </HeadingPairs>
  <TitlesOfParts>
    <vt:vector size="28" baseType="lpstr">
      <vt:lpstr>Arial</vt:lpstr>
      <vt:lpstr>Calibri</vt:lpstr>
      <vt:lpstr>Simple Light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cp:lastModifiedBy>Zuzana</cp:lastModifiedBy>
  <cp:revision>13</cp:revision>
  <dcterms:modified xsi:type="dcterms:W3CDTF">2018-03-08T12:38:06Z</dcterms:modified>
</cp:coreProperties>
</file>